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806" r:id="rId3"/>
    <p:sldMasterId id="2147483819" r:id="rId4"/>
    <p:sldMasterId id="2147483845" r:id="rId5"/>
    <p:sldMasterId id="2147483857" r:id="rId6"/>
    <p:sldMasterId id="2147483870" r:id="rId7"/>
    <p:sldMasterId id="2147483882" r:id="rId8"/>
  </p:sldMasterIdLst>
  <p:notesMasterIdLst>
    <p:notesMasterId r:id="rId40"/>
  </p:notesMasterIdLst>
  <p:sldIdLst>
    <p:sldId id="261" r:id="rId9"/>
    <p:sldId id="262" r:id="rId10"/>
    <p:sldId id="632" r:id="rId11"/>
    <p:sldId id="633" r:id="rId12"/>
    <p:sldId id="641" r:id="rId13"/>
    <p:sldId id="642" r:id="rId14"/>
    <p:sldId id="609" r:id="rId15"/>
    <p:sldId id="645" r:id="rId16"/>
    <p:sldId id="635" r:id="rId17"/>
    <p:sldId id="636" r:id="rId18"/>
    <p:sldId id="637" r:id="rId19"/>
    <p:sldId id="638" r:id="rId20"/>
    <p:sldId id="639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30" r:id="rId34"/>
    <p:sldId id="631" r:id="rId35"/>
    <p:sldId id="643" r:id="rId36"/>
    <p:sldId id="644" r:id="rId37"/>
    <p:sldId id="640" r:id="rId38"/>
    <p:sldId id="269" r:id="rId39"/>
  </p:sldIdLst>
  <p:sldSz cx="9144000" cy="6858000" type="screen4x3"/>
  <p:notesSz cx="7099300" cy="102346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6C"/>
    <a:srgbClr val="0000FF"/>
    <a:srgbClr val="CD9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yl z motywem 1 — Ak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Styl z motywem 2 — Ak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Styl jasny 2 — Ak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Styl pośredni 4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Styl jasny 3 — Ak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3" autoAdjust="0"/>
    <p:restoredTop sz="86255" autoAdjust="0"/>
  </p:normalViewPr>
  <p:slideViewPr>
    <p:cSldViewPr>
      <p:cViewPr>
        <p:scale>
          <a:sx n="82" d="100"/>
          <a:sy n="82" d="100"/>
        </p:scale>
        <p:origin x="-245" y="100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1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pl-PL"/>
              <a:t>Produkcja kompresorów i komponentów</a:t>
            </a:r>
          </a:p>
        </c:rich>
      </c:tx>
      <c:layout/>
      <c:overlay val="0"/>
    </c:title>
    <c:autoTitleDeleted val="0"/>
    <c:view3D>
      <c:rotX val="0"/>
      <c:rotY val="0"/>
      <c:depthPercent val="100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Plan</c:v>
                </c:pt>
              </c:strCache>
            </c:strRef>
          </c:tx>
          <c:spPr>
            <a:solidFill>
              <a:srgbClr val="8BC5FF"/>
            </a:solidFill>
            <a:ln w="9631">
              <a:solidFill>
                <a:srgbClr val="00B0F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Arkusz1!$A$2:$A$8</c:f>
              <c:strCache>
                <c:ptCount val="7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Swash Plate</c:v>
                </c:pt>
                <c:pt idx="4">
                  <c:v>Machining Shaft Rotor</c:v>
                </c:pt>
                <c:pt idx="5">
                  <c:v>Machining Piston</c:v>
                </c:pt>
                <c:pt idx="6">
                  <c:v>Die Cast</c:v>
                </c:pt>
              </c:strCache>
            </c:strRef>
          </c:cat>
          <c:val>
            <c:numRef>
              <c:f>Arkusz1!$B$2:$B$8</c:f>
              <c:numCache>
                <c:formatCode>General</c:formatCode>
                <c:ptCount val="7"/>
                <c:pt idx="0">
                  <c:v>116739</c:v>
                </c:pt>
                <c:pt idx="1">
                  <c:v>150422</c:v>
                </c:pt>
                <c:pt idx="2">
                  <c:v>471311</c:v>
                </c:pt>
                <c:pt idx="3">
                  <c:v>70837.619047619039</c:v>
                </c:pt>
                <c:pt idx="4" formatCode="#,##0">
                  <c:v>47138</c:v>
                </c:pt>
                <c:pt idx="5">
                  <c:v>1592599</c:v>
                </c:pt>
                <c:pt idx="6" formatCode="#,##0">
                  <c:v>461084</c:v>
                </c:pt>
              </c:numCache>
            </c:numRef>
          </c:val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Result</c:v>
                </c:pt>
              </c:strCache>
            </c:strRef>
          </c:tx>
          <c:spPr>
            <a:solidFill>
              <a:srgbClr val="00B050"/>
            </a:solidFill>
            <a:ln w="7698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Arkusz1!$A$2:$A$8</c:f>
              <c:strCache>
                <c:ptCount val="7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Swash Plate</c:v>
                </c:pt>
                <c:pt idx="4">
                  <c:v>Machining Shaft Rotor</c:v>
                </c:pt>
                <c:pt idx="5">
                  <c:v>Machining Piston</c:v>
                </c:pt>
                <c:pt idx="6">
                  <c:v>Die Cast</c:v>
                </c:pt>
              </c:strCache>
            </c:strRef>
          </c:cat>
          <c:val>
            <c:numRef>
              <c:f>Arkusz1!$C$2:$C$8</c:f>
              <c:numCache>
                <c:formatCode>General</c:formatCode>
                <c:ptCount val="7"/>
                <c:pt idx="0">
                  <c:v>113023</c:v>
                </c:pt>
                <c:pt idx="1">
                  <c:v>138322</c:v>
                </c:pt>
                <c:pt idx="2">
                  <c:v>411460</c:v>
                </c:pt>
                <c:pt idx="3">
                  <c:v>51799</c:v>
                </c:pt>
                <c:pt idx="4" formatCode="#,##0">
                  <c:v>40321</c:v>
                </c:pt>
                <c:pt idx="5">
                  <c:v>1253463</c:v>
                </c:pt>
                <c:pt idx="6" formatCode="#,##0">
                  <c:v>417923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3343488"/>
        <c:axId val="3345024"/>
        <c:axId val="0"/>
      </c:bar3DChart>
      <c:catAx>
        <c:axId val="33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  <c:crossAx val="3345024"/>
        <c:crosses val="autoZero"/>
        <c:auto val="1"/>
        <c:lblAlgn val="ctr"/>
        <c:lblOffset val="100"/>
        <c:tickMarkSkip val="2"/>
        <c:noMultiLvlLbl val="0"/>
      </c:catAx>
      <c:valAx>
        <c:axId val="334502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5417">
            <a:noFill/>
          </a:ln>
        </c:spPr>
        <c:txPr>
          <a:bodyPr rot="0" vert="horz"/>
          <a:lstStyle/>
          <a:p>
            <a:pPr>
              <a:defRPr sz="810" b="0" i="0" u="none" strike="noStrike" baseline="0">
                <a:solidFill>
                  <a:srgbClr val="000000"/>
                </a:solidFill>
                <a:latin typeface="Cambria"/>
                <a:ea typeface="Cambria"/>
                <a:cs typeface="Cambria"/>
              </a:defRPr>
            </a:pPr>
            <a:endParaRPr lang="pl-PL"/>
          </a:p>
        </c:txPr>
        <c:crossAx val="3343488"/>
        <c:crosses val="autoZero"/>
        <c:crossBetween val="between"/>
      </c:valAx>
      <c:spPr>
        <a:noFill/>
        <a:ln w="25392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</c:legendEntry>
      <c:legendEntry>
        <c:idx val="1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</c:legendEntry>
      <c:layout>
        <c:manualLayout>
          <c:xMode val="edge"/>
          <c:yMode val="edge"/>
          <c:x val="0.40783447523604999"/>
          <c:y val="0.91325503589159784"/>
          <c:w val="0.2032937441261401"/>
          <c:h val="8.6744964108402156E-2"/>
        </c:manualLayout>
      </c:layout>
      <c:overlay val="0"/>
      <c:txPr>
        <a:bodyPr/>
        <a:lstStyle/>
        <a:p>
          <a:pPr>
            <a:defRPr sz="36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14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pl-PL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29384760916532"/>
          <c:y val="0.22144849866769653"/>
          <c:w val="0.78128293188566966"/>
          <c:h val="0.66684632042647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Arkusz1!$A$2</c:f>
              <c:strCache>
                <c:ptCount val="1"/>
                <c:pt idx="0">
                  <c:v>Ilość wypadków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2800" b="1"/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Arkusz1!$B$1:$G$1</c:f>
              <c:strCache>
                <c:ptCount val="6"/>
                <c:pt idx="0">
                  <c:v>kwiecień</c:v>
                </c:pt>
                <c:pt idx="1">
                  <c:v>maj</c:v>
                </c:pt>
                <c:pt idx="2">
                  <c:v>czerwiec</c:v>
                </c:pt>
                <c:pt idx="3">
                  <c:v>lipiec</c:v>
                </c:pt>
                <c:pt idx="4">
                  <c:v>sierpień </c:v>
                </c:pt>
                <c:pt idx="5">
                  <c:v>wrzesień</c:v>
                </c:pt>
              </c:strCache>
            </c:strRef>
          </c:cat>
          <c:val>
            <c:numRef>
              <c:f>Arkusz1!$B$2:$G$2</c:f>
              <c:numCache>
                <c:formatCode>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187584"/>
        <c:axId val="103189120"/>
      </c:barChart>
      <c:lineChart>
        <c:grouping val="standard"/>
        <c:varyColors val="0"/>
        <c:ser>
          <c:idx val="1"/>
          <c:order val="1"/>
          <c:tx>
            <c:strRef>
              <c:f>Arkusz1!$A$3</c:f>
              <c:strCache>
                <c:ptCount val="1"/>
                <c:pt idx="0">
                  <c:v>Częstotliwość wypadków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0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"/>
                  <c:y val="-4.62962962962963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3333333333333332E-3"/>
                  <c:y val="-7.407407407407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"/>
                  <c:y val="-7.8703703703703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>
                    <a:solidFill>
                      <a:srgbClr val="FF0000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Arkusz1!$B$1:$G$1</c:f>
              <c:strCache>
                <c:ptCount val="6"/>
                <c:pt idx="0">
                  <c:v>kwiecień</c:v>
                </c:pt>
                <c:pt idx="1">
                  <c:v>maj</c:v>
                </c:pt>
                <c:pt idx="2">
                  <c:v>czerwiec</c:v>
                </c:pt>
                <c:pt idx="3">
                  <c:v>lipiec</c:v>
                </c:pt>
                <c:pt idx="4">
                  <c:v>sierpień </c:v>
                </c:pt>
                <c:pt idx="5">
                  <c:v>wrzesień</c:v>
                </c:pt>
              </c:strCache>
            </c:strRef>
          </c:cat>
          <c:val>
            <c:numRef>
              <c:f>Arkusz1!$B$3:$G$3</c:f>
              <c:numCache>
                <c:formatCode>0</c:formatCode>
                <c:ptCount val="6"/>
                <c:pt idx="0">
                  <c:v>6.188003935570503</c:v>
                </c:pt>
                <c:pt idx="1">
                  <c:v>12.542802312892746</c:v>
                </c:pt>
                <c:pt idx="2">
                  <c:v>11.836140471315113</c:v>
                </c:pt>
                <c:pt idx="3">
                  <c:v>10.756924847205568</c:v>
                </c:pt>
                <c:pt idx="4">
                  <c:v>11.601827597228633</c:v>
                </c:pt>
                <c:pt idx="5">
                  <c:v>12.735257212557206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Arkusz1!$A$4</c:f>
              <c:strCache>
                <c:ptCount val="1"/>
                <c:pt idx="0">
                  <c:v>Ciężkość wypadków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0"/>
                  <c:y val="-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"/>
                  <c:y val="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1">
                    <a:solidFill>
                      <a:srgbClr val="00B050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Arkusz1!$B$1:$G$1</c:f>
              <c:strCache>
                <c:ptCount val="6"/>
                <c:pt idx="0">
                  <c:v>kwiecień</c:v>
                </c:pt>
                <c:pt idx="1">
                  <c:v>maj</c:v>
                </c:pt>
                <c:pt idx="2">
                  <c:v>czerwiec</c:v>
                </c:pt>
                <c:pt idx="3">
                  <c:v>lipiec</c:v>
                </c:pt>
                <c:pt idx="4">
                  <c:v>sierpień </c:v>
                </c:pt>
                <c:pt idx="5">
                  <c:v>wrzesień</c:v>
                </c:pt>
              </c:strCache>
            </c:strRef>
          </c:cat>
          <c:val>
            <c:numRef>
              <c:f>Arkusz1!$B$4:$G$4</c:f>
              <c:numCache>
                <c:formatCode>0</c:formatCode>
                <c:ptCount val="6"/>
                <c:pt idx="0">
                  <c:v>14</c:v>
                </c:pt>
                <c:pt idx="1">
                  <c:v>4</c:v>
                </c:pt>
                <c:pt idx="2">
                  <c:v>3.5</c:v>
                </c:pt>
                <c:pt idx="3">
                  <c:v>8.1428571428571423</c:v>
                </c:pt>
                <c:pt idx="4">
                  <c:v>7.1111111111111107</c:v>
                </c:pt>
                <c:pt idx="5">
                  <c:v>6.583333333333333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187584"/>
        <c:axId val="103189120"/>
      </c:lineChart>
      <c:catAx>
        <c:axId val="1031875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pl-PL"/>
          </a:p>
        </c:txPr>
        <c:crossAx val="103189120"/>
        <c:crosses val="autoZero"/>
        <c:auto val="1"/>
        <c:lblAlgn val="ctr"/>
        <c:lblOffset val="100"/>
        <c:noMultiLvlLbl val="0"/>
      </c:catAx>
      <c:valAx>
        <c:axId val="103189120"/>
        <c:scaling>
          <c:logBase val="20"/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031875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477112575409638"/>
          <c:y val="3.3166288401817803E-2"/>
          <c:w val="0.83529756132813726"/>
          <c:h val="0.17219978203480035"/>
        </c:manualLayout>
      </c:layout>
      <c:overlay val="0"/>
      <c:txPr>
        <a:bodyPr/>
        <a:lstStyle/>
        <a:p>
          <a:pPr>
            <a:defRPr sz="1600"/>
          </a:pPr>
          <a:endParaRPr lang="pl-PL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0.50623</cdr:x>
      <cdr:y>0.7683</cdr:y>
    </cdr:from>
    <cdr:to>
      <cdr:x>0.68456</cdr:x>
      <cdr:y>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2595760" y="348592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l-PL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55210E1C-4D3E-4CF5-A480-1D7E4009C06A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05B72692-FF95-40CB-8D7B-FAC0405C8BD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0355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D963C-23ED-4FF6-BFA2-E599CEEFF3E7}" type="slidenum">
              <a:rPr lang="pl-PL" smtClean="0"/>
              <a:pPr/>
              <a:t>1</a:t>
            </a:fld>
            <a:endParaRPr lang="pl-PL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38D520-5A99-42FD-9F0A-3C57B8C999A9}" type="slidenum">
              <a:rPr lang="pl-PL"/>
              <a:pPr>
                <a:defRPr/>
              </a:pPr>
              <a:t>31</a:t>
            </a:fld>
            <a:endParaRPr lang="pl-PL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 dirty="0" smtClean="0">
              <a:latin typeface="Arial" charset="0"/>
            </a:endParaRPr>
          </a:p>
        </p:txBody>
      </p:sp>
      <p:sp>
        <p:nvSpPr>
          <p:cNvPr id="37892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E0A4C2-B902-4675-8FBC-DFA6FBB833FC}" type="slidenum">
              <a:rPr lang="pl-PL" smtClean="0"/>
              <a:pPr>
                <a:defRPr/>
              </a:pPr>
              <a:t>2</a:t>
            </a:fld>
            <a:endParaRPr lang="pl-PL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>
                <a:latin typeface="Arial" charset="0"/>
              </a:rPr>
              <a:t>1268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3D61-8646-4634-B234-D3CE9B436EA2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>
                <a:latin typeface="Arial" charset="0"/>
              </a:rPr>
              <a:t>1268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3D61-8646-4634-B234-D3CE9B436EA2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pl-P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5A129-2C6F-46B4-89F3-9B48903C8134}" type="slidenum">
              <a:rPr lang="pl-PL" smtClean="0">
                <a:solidFill>
                  <a:prstClr val="black"/>
                </a:solidFill>
              </a:rPr>
              <a:pPr/>
              <a:t>14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0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9028" tIns="49515" rIns="99028" bIns="4951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l-PL" dirty="0" smtClean="0"/>
              <a:t>Zdjęcie grupy pod składem</a:t>
            </a:r>
            <a:endParaRPr dirty="0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9028" tIns="49515" rIns="99028" bIns="49515" numCol="1" anchorCtr="0" compatLnSpc="1">
            <a:prstTxWarp prst="textNoShape">
              <a:avLst/>
            </a:prstTxWarp>
          </a:bodyPr>
          <a:lstStyle/>
          <a:p>
            <a:fld id="{C673471A-C303-4A39-BAF0-464ECDA45F14}" type="slidenum">
              <a:rPr smtClean="0">
                <a:solidFill>
                  <a:prstClr val="black"/>
                </a:solidFill>
              </a:rPr>
              <a:pPr/>
              <a:t>18</a:t>
            </a:fld>
            <a:endParaRPr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9028" tIns="49515" rIns="99028" bIns="4951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l-PL" dirty="0" smtClean="0"/>
              <a:t>Zdjęcie grupy pod składem</a:t>
            </a:r>
            <a:endParaRPr dirty="0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9028" tIns="49515" rIns="99028" bIns="49515" numCol="1" anchorCtr="0" compatLnSpc="1">
            <a:prstTxWarp prst="textNoShape">
              <a:avLst/>
            </a:prstTxWarp>
          </a:bodyPr>
          <a:lstStyle/>
          <a:p>
            <a:fld id="{C673471A-C303-4A39-BAF0-464ECDA45F14}" type="slidenum">
              <a:rPr smtClean="0">
                <a:solidFill>
                  <a:prstClr val="black"/>
                </a:solidFill>
              </a:rPr>
              <a:pPr/>
              <a:t>24</a:t>
            </a:fld>
            <a:endParaRPr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9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6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1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0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4B3C965-F9EE-4730-92A3-425C81FF93A5}" type="datetimeFigureOut">
              <a:rPr lang="en-US"/>
              <a:pPr>
                <a:defRPr/>
              </a:pPr>
              <a:t>10/22/2018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D6155B99-8434-464E-A049-9E8B3559DD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3342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5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7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CCBC4D9-529D-4BBA-967B-D282B8E88575}" type="datetimeFigureOut">
              <a:rPr lang="en-US"/>
              <a:pPr>
                <a:defRPr/>
              </a:pPr>
              <a:t>10/22/2018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7EC727B-7D32-4FAE-B939-6EB5768A6C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463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39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00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983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177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63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613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40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898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57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47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989BEE-A451-4B17-ABE3-E9803093F588}" type="datetimeFigureOut">
              <a:rPr lang="en-US"/>
              <a:pPr>
                <a:defRPr/>
              </a:pPr>
              <a:t>10/22/2018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F695AF-3DB6-429C-AC9D-ACCAE5505E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1636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3401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2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998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874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279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442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031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785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02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956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397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5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416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815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136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10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10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50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96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153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980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9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989BEE-A451-4B17-ABE3-E9803093F588}" type="datetimeFigureOut">
              <a:rPr lang="en-US"/>
              <a:pPr>
                <a:defRPr/>
              </a:pPr>
              <a:t>10/22/2018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F695AF-3DB6-429C-AC9D-ACCAE5505E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7321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736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820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915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473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867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863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306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64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9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058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981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454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1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514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159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523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439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358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2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936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318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6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81350-549B-42B2-BE89-E3928A1D088B}" type="datetimeFigureOut">
              <a:rPr lang="pl-PL" smtClean="0"/>
              <a:pPr/>
              <a:t>2018-10-22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277-6471-4437-93C3-3B787BC44654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3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81350-549B-42B2-BE89-E3928A1D088B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A277-6471-4437-93C3-3B787BC4465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9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16989-72EE-441D-B406-4E48E9571165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D6C6-A366-4B30-BC7D-70D151B6D789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FA3B-C404-4317-B0BC-95393111130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9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7714-38B0-43D6-BF4C-8A80792B6FBF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F3FD-9DAB-431F-AE5A-A2DF6A97568D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6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2DD06-9872-44B4-9C12-F3D0220EEECD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2018-10-22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7651C-280B-4DD9-9AF1-51C03250D24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9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.jpeg"/><Relationship Id="rId7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3.jpeg"/><Relationship Id="rId9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1.wmf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jpe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9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3.jpeg"/><Relationship Id="rId7" Type="http://schemas.openxmlformats.org/officeDocument/2006/relationships/image" Target="../media/image72.jpeg"/><Relationship Id="rId12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71.jpeg"/><Relationship Id="rId11" Type="http://schemas.openxmlformats.org/officeDocument/2006/relationships/image" Target="../media/image76.pn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42.png"/><Relationship Id="rId9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1.wmf"/><Relationship Id="rId5" Type="http://schemas.openxmlformats.org/officeDocument/2006/relationships/image" Target="../media/image4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79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1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10" Type="http://schemas.openxmlformats.org/officeDocument/2006/relationships/image" Target="../media/image3.jpeg"/><Relationship Id="rId4" Type="http://schemas.openxmlformats.org/officeDocument/2006/relationships/image" Target="../media/image84.jpe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4.emf"/><Relationship Id="rId4" Type="http://schemas.openxmlformats.org/officeDocument/2006/relationships/oleObject" Target="../embeddings/Microsoft_Excel_97-2003_Worksheet1.xls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Microsoft_Excel_97-2003_Worksheet2.xls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Microsoft_Excel_97-2003_Worksheet4.xls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8.emf"/><Relationship Id="rId4" Type="http://schemas.openxmlformats.org/officeDocument/2006/relationships/oleObject" Target="../embeddings/Microsoft_Excel_97-2003_Worksheet3.xls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Microsoft_Excel_97-2003_Worksheet5.xls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wmf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lum bright="58000" contrast="-32000"/>
          </a:blip>
          <a:srcRect t="8301" b="12018"/>
          <a:stretch>
            <a:fillRect/>
          </a:stretch>
        </p:blipFill>
        <p:spPr bwMode="auto">
          <a:xfrm>
            <a:off x="684213" y="549275"/>
            <a:ext cx="7848600" cy="5616575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</p:spPr>
      </p:pic>
      <p:sp>
        <p:nvSpPr>
          <p:cNvPr id="5" name="WordArt 3"/>
          <p:cNvSpPr>
            <a:spLocks noChangeArrowheads="1" noChangeShapeType="1" noTextEdit="1"/>
          </p:cNvSpPr>
          <p:nvPr/>
        </p:nvSpPr>
        <p:spPr bwMode="auto">
          <a:xfrm>
            <a:off x="2484438" y="836315"/>
            <a:ext cx="4075112" cy="10080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990000"/>
                  </a:outerShdw>
                </a:effectLst>
                <a:latin typeface="Lucida Sans Unicode"/>
                <a:cs typeface="Lucida Sans Unicode"/>
              </a:rPr>
              <a:t>SMP-W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87624" y="5589588"/>
            <a:ext cx="712879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3200" b="1" dirty="0">
                <a:latin typeface="Century Gothic" pitchFamily="34" charset="0"/>
              </a:rPr>
              <a:t>Polkowice, </a:t>
            </a:r>
            <a:r>
              <a:rPr lang="pl-PL" sz="3200" b="1" dirty="0" smtClean="0">
                <a:latin typeface="Century Gothic" pitchFamily="34" charset="0"/>
              </a:rPr>
              <a:t>22 października 2018 r.</a:t>
            </a:r>
            <a:endParaRPr lang="en-US" sz="3200" b="1" dirty="0">
              <a:latin typeface="Century Gothic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4213" y="1988840"/>
            <a:ext cx="7885112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ctr">
              <a:defRPr/>
            </a:pPr>
            <a:endParaRPr lang="pl-PL" altLang="ja-JP" sz="4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>
              <a:defRPr/>
            </a:pP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SANDEN MANUFACTURING POLAND S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z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endParaRPr lang="pl-PL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endParaRPr lang="en-US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323528" y="980728"/>
            <a:ext cx="8568952" cy="583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09369"/>
              </p:ext>
            </p:extLst>
          </p:nvPr>
        </p:nvGraphicFramePr>
        <p:xfrm>
          <a:off x="395535" y="1044020"/>
          <a:ext cx="8280921" cy="5553332"/>
        </p:xfrm>
        <a:graphic>
          <a:graphicData uri="http://schemas.openxmlformats.org/drawingml/2006/table">
            <a:tbl>
              <a:tblPr/>
              <a:tblGrid>
                <a:gridCol w="3888433"/>
                <a:gridCol w="4392488"/>
              </a:tblGrid>
              <a:tr h="77664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Miejsce wypadku</a:t>
                      </a: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 Montaż HVAC,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Data : 2018-09-12 ok godziny 14:30 , 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: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Schemat / </a:t>
                      </a:r>
                      <a:r>
                        <a:rPr lang="pl-PL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rysunek</a:t>
                      </a:r>
                    </a:p>
                    <a:p>
                      <a:pPr algn="ctr" fontAlgn="b"/>
                      <a:endParaRPr lang="pl-PL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66138">
                <a:tc>
                  <a:txBody>
                    <a:bodyPr/>
                    <a:lstStyle/>
                    <a:p>
                      <a:pPr algn="l" rtl="0" fontAlgn="t"/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     </a:t>
                      </a:r>
                      <a:r>
                        <a:rPr lang="pl-PL" sz="11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</a:t>
                      </a:r>
                      <a:r>
                        <a:rPr lang="pl-PL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ZDARZENIA / WYPADKU </a:t>
                      </a:r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</a:t>
                      </a:r>
                    </a:p>
                    <a:p>
                      <a:pPr algn="l" rtl="0" fontAlgn="t"/>
                      <a:endParaRPr lang="pl-PL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lang="pl-PL" sz="12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2574">
                <a:tc>
                  <a:txBody>
                    <a:bodyPr/>
                    <a:lstStyle/>
                    <a:p>
                      <a:r>
                        <a:rPr lang="pl-PL" sz="1600" b="1" dirty="0" smtClean="0">
                          <a:solidFill>
                            <a:srgbClr val="FF0000"/>
                          </a:solidFill>
                        </a:rPr>
                        <a:t>UWAGA</a:t>
                      </a:r>
                      <a:r>
                        <a:rPr lang="pl-PL" sz="1600" b="1" baseline="0" dirty="0" smtClean="0">
                          <a:solidFill>
                            <a:srgbClr val="FF0000"/>
                          </a:solidFill>
                        </a:rPr>
                        <a:t> : Pracownik poruszał się niewłaściwym przejściem</a:t>
                      </a:r>
                      <a:endParaRPr lang="pl-PL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26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latin typeface="Arial"/>
                        </a:rPr>
                        <a:t>&lt;Przyczyny powstania zdarzenia / wypadku&gt;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921248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PRAWDOPODOBNE PRZYCZYNY  :</a:t>
                      </a:r>
                      <a:endParaRPr lang="pl-PL" sz="1400" b="0" i="0" u="none" strike="noStrike" dirty="0">
                        <a:latin typeface="Arial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1.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Elipsa 17"/>
          <p:cNvSpPr/>
          <p:nvPr/>
        </p:nvSpPr>
        <p:spPr>
          <a:xfrm>
            <a:off x="467568" y="2060848"/>
            <a:ext cx="216000" cy="216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Elipsa 19"/>
          <p:cNvSpPr/>
          <p:nvPr/>
        </p:nvSpPr>
        <p:spPr>
          <a:xfrm>
            <a:off x="471806" y="2636936"/>
            <a:ext cx="216000" cy="216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Elipsa 18"/>
          <p:cNvSpPr/>
          <p:nvPr/>
        </p:nvSpPr>
        <p:spPr>
          <a:xfrm>
            <a:off x="467544" y="3645048"/>
            <a:ext cx="216000" cy="216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4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4" name="Elipsa 13"/>
          <p:cNvSpPr/>
          <p:nvPr/>
        </p:nvSpPr>
        <p:spPr>
          <a:xfrm>
            <a:off x="471806" y="3140992"/>
            <a:ext cx="216000" cy="216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3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BHP – wypadki </a:t>
            </a:r>
          </a:p>
        </p:txBody>
      </p:sp>
      <p:grpSp>
        <p:nvGrpSpPr>
          <p:cNvPr id="12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ole tekstowe 29"/>
          <p:cNvSpPr txBox="1"/>
          <p:nvPr/>
        </p:nvSpPr>
        <p:spPr>
          <a:xfrm>
            <a:off x="395536" y="508610"/>
            <a:ext cx="631386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smtClean="0">
                <a:solidFill>
                  <a:prstClr val="white"/>
                </a:solidFill>
              </a:rPr>
              <a:t>Informacja o ostatnich zdarzeniach  wypadkowych w SMP</a:t>
            </a:r>
            <a:endParaRPr lang="pl-PL" sz="2000" dirty="0"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57" cy="485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7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323528" y="980728"/>
            <a:ext cx="8568952" cy="583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1597"/>
              </p:ext>
            </p:extLst>
          </p:nvPr>
        </p:nvGraphicFramePr>
        <p:xfrm>
          <a:off x="395536" y="1044020"/>
          <a:ext cx="8280920" cy="5553332"/>
        </p:xfrm>
        <a:graphic>
          <a:graphicData uri="http://schemas.openxmlformats.org/drawingml/2006/table">
            <a:tbl>
              <a:tblPr/>
              <a:tblGrid>
                <a:gridCol w="3888432"/>
                <a:gridCol w="4392488"/>
              </a:tblGrid>
              <a:tr h="77664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Miejsce wypadku</a:t>
                      </a: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 UR Obróbki Mechanicznej,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Data : 2018-09-15 ok godziny 05:00 , 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: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Schemat / </a:t>
                      </a:r>
                      <a:r>
                        <a:rPr lang="pl-PL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rysunek</a:t>
                      </a:r>
                    </a:p>
                    <a:p>
                      <a:pPr algn="ctr" fontAlgn="b"/>
                      <a:endParaRPr lang="pl-PL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66138">
                <a:tc>
                  <a:txBody>
                    <a:bodyPr/>
                    <a:lstStyle/>
                    <a:p>
                      <a:pPr algn="l" rtl="0" fontAlgn="t"/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     </a:t>
                      </a:r>
                      <a:r>
                        <a:rPr lang="pl-PL" sz="11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OPIS </a:t>
                      </a:r>
                      <a:r>
                        <a:rPr lang="pl-PL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ZDARZENIA / WYPADKU </a:t>
                      </a:r>
                      <a:r>
                        <a:rPr lang="pl-PL" sz="14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:</a:t>
                      </a:r>
                    </a:p>
                    <a:p>
                      <a:pPr algn="l" rtl="0" fontAlgn="t"/>
                      <a:endParaRPr lang="pl-PL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lang="pl-PL" sz="12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2574">
                <a:tc>
                  <a:txBody>
                    <a:bodyPr/>
                    <a:lstStyle/>
                    <a:p>
                      <a:r>
                        <a:rPr lang="pl-PL" sz="1600" b="1" dirty="0" smtClean="0">
                          <a:solidFill>
                            <a:srgbClr val="FF0000"/>
                          </a:solidFill>
                        </a:rPr>
                        <a:t>UWAGA</a:t>
                      </a:r>
                      <a:r>
                        <a:rPr lang="pl-PL" sz="1600" b="1" baseline="0" dirty="0" smtClean="0">
                          <a:solidFill>
                            <a:srgbClr val="FF0000"/>
                          </a:solidFill>
                        </a:rPr>
                        <a:t> :</a:t>
                      </a:r>
                      <a:endParaRPr lang="pl-PL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26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latin typeface="Arial"/>
                        </a:rPr>
                        <a:t>&lt;Przyczyny powstania zdarzenia / wypadku&gt;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921248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PRAWDOPODOBNE PRZYCZYNY  :</a:t>
                      </a:r>
                      <a:endParaRPr lang="pl-PL" sz="1400" b="0" i="0" u="none" strike="noStrike" dirty="0">
                        <a:latin typeface="Arial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Elipsa 17"/>
          <p:cNvSpPr/>
          <p:nvPr/>
        </p:nvSpPr>
        <p:spPr>
          <a:xfrm>
            <a:off x="467568" y="2060848"/>
            <a:ext cx="216000" cy="216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Elipsa 19"/>
          <p:cNvSpPr/>
          <p:nvPr/>
        </p:nvSpPr>
        <p:spPr>
          <a:xfrm>
            <a:off x="471806" y="2636936"/>
            <a:ext cx="216000" cy="216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Elipsa 18"/>
          <p:cNvSpPr/>
          <p:nvPr/>
        </p:nvSpPr>
        <p:spPr>
          <a:xfrm>
            <a:off x="467544" y="3645048"/>
            <a:ext cx="216000" cy="216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4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4" name="Elipsa 13"/>
          <p:cNvSpPr/>
          <p:nvPr/>
        </p:nvSpPr>
        <p:spPr>
          <a:xfrm>
            <a:off x="471806" y="3140992"/>
            <a:ext cx="216000" cy="216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3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BHP - wypadki</a:t>
            </a:r>
          </a:p>
        </p:txBody>
      </p:sp>
      <p:grpSp>
        <p:nvGrpSpPr>
          <p:cNvPr id="12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ole tekstowe 29"/>
          <p:cNvSpPr txBox="1"/>
          <p:nvPr/>
        </p:nvSpPr>
        <p:spPr>
          <a:xfrm>
            <a:off x="395536" y="508610"/>
            <a:ext cx="631386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smtClean="0">
                <a:solidFill>
                  <a:prstClr val="white"/>
                </a:solidFill>
              </a:rPr>
              <a:t>Informacja o ostatnich zdarzeniach  wypadkowych w SMP</a:t>
            </a:r>
            <a:endParaRPr lang="pl-PL" sz="2000" dirty="0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4151"/>
            <a:ext cx="8324850" cy="508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5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74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b="1" dirty="0" smtClean="0"/>
              <a:t>Podsumowanie  wypadków  </a:t>
            </a:r>
            <a:br>
              <a:rPr lang="pl-PL" b="1" dirty="0" smtClean="0"/>
            </a:br>
            <a:r>
              <a:rPr lang="pl-PL" sz="4000" dirty="0" smtClean="0"/>
              <a:t>1. półrocze FY 18</a:t>
            </a:r>
            <a:endParaRPr lang="pl-PL" sz="4000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842607"/>
              </p:ext>
            </p:extLst>
          </p:nvPr>
        </p:nvGraphicFramePr>
        <p:xfrm>
          <a:off x="395536" y="1785590"/>
          <a:ext cx="820891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539552" y="5746030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i="1" dirty="0" smtClean="0">
                <a:solidFill>
                  <a:prstClr val="black"/>
                </a:solidFill>
              </a:rPr>
              <a:t>Łącznie w I połowie FY 18 odnotowano 12 wypadków przy pracy – jest to lepszy wynik niż w roku ubiegłym, niestety nie jest to cel, który zamierzamy osiągnąć – zero wypadków przy pracy</a:t>
            </a:r>
            <a:endParaRPr lang="pl-PL" i="1" dirty="0">
              <a:solidFill>
                <a:prstClr val="black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BHP – </a:t>
            </a:r>
            <a:r>
              <a:rPr lang="pl-PL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tatystyki</a:t>
            </a:r>
          </a:p>
        </p:txBody>
      </p:sp>
      <p:grpSp>
        <p:nvGrpSpPr>
          <p:cNvPr id="7" name="Grupa 13"/>
          <p:cNvGrpSpPr/>
          <p:nvPr/>
        </p:nvGrpSpPr>
        <p:grpSpPr>
          <a:xfrm>
            <a:off x="5989711" y="-27384"/>
            <a:ext cx="3109497" cy="511222"/>
            <a:chOff x="5989711" y="-11875"/>
            <a:chExt cx="3109497" cy="511222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9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12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5241376" cy="28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04" y="3861048"/>
            <a:ext cx="3336284" cy="25967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4" y="3573016"/>
            <a:ext cx="3454996" cy="2500622"/>
          </a:xfrm>
          <a:prstGeom prst="round2DiagRect">
            <a:avLst>
              <a:gd name="adj1" fmla="val 16667"/>
              <a:gd name="adj2" fmla="val 437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0728"/>
            <a:ext cx="2784430" cy="25137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Obraz 8" descr="oie_transparent(49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489382" flipH="1">
            <a:off x="7095207" y="4481451"/>
            <a:ext cx="1796950" cy="2199559"/>
          </a:xfrm>
          <a:prstGeom prst="rect">
            <a:avLst/>
          </a:prstGeom>
          <a:effectLst>
            <a:outerShdw blurRad="76200" dist="330200" dir="21540000" sx="72000" sy="72000" kx="-1200000" algn="bl" rotWithShape="0">
              <a:prstClr val="black">
                <a:alpha val="33000"/>
              </a:prstClr>
            </a:outerShdw>
          </a:effectLst>
        </p:spPr>
      </p:pic>
      <p:sp>
        <p:nvSpPr>
          <p:cNvPr id="10" name="Prostokąt 9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BHP – Miesiąc bezpieczeństwa w SMP</a:t>
            </a:r>
          </a:p>
        </p:txBody>
      </p:sp>
      <p:grpSp>
        <p:nvGrpSpPr>
          <p:cNvPr id="11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51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13"/>
          <p:cNvSpPr txBox="1">
            <a:spLocks noChangeArrowheads="1"/>
          </p:cNvSpPr>
          <p:nvPr/>
        </p:nvSpPr>
        <p:spPr bwMode="auto">
          <a:xfrm>
            <a:off x="1" y="497242"/>
            <a:ext cx="3311860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sz="1600" b="1" dirty="0" smtClean="0">
                <a:solidFill>
                  <a:prstClr val="black"/>
                </a:solidFill>
              </a:rPr>
              <a:t>„MIT </a:t>
            </a:r>
            <a:r>
              <a:rPr lang="pl-PL" sz="1600" b="1" dirty="0">
                <a:solidFill>
                  <a:prstClr val="black"/>
                </a:solidFill>
              </a:rPr>
              <a:t>Team” </a:t>
            </a:r>
            <a:r>
              <a:rPr lang="pl-PL" sz="1600" b="1" dirty="0" smtClean="0">
                <a:solidFill>
                  <a:prstClr val="black"/>
                </a:solidFill>
              </a:rPr>
              <a:t>(QC-IT) </a:t>
            </a:r>
            <a:r>
              <a:rPr lang="pl-PL" sz="1600" b="1" dirty="0">
                <a:solidFill>
                  <a:prstClr val="black"/>
                </a:solidFill>
              </a:rPr>
              <a:t>Reprezentanci: </a:t>
            </a:r>
            <a:r>
              <a:rPr lang="pl-PL" sz="1600" b="1" i="1" dirty="0" smtClean="0">
                <a:solidFill>
                  <a:prstClr val="black"/>
                </a:solidFill>
              </a:rPr>
              <a:t>Marcin Gajdziński, Łukasz Jakubowski</a:t>
            </a:r>
            <a:endParaRPr lang="pl-PL" sz="1600" b="1" i="1" dirty="0">
              <a:solidFill>
                <a:prstClr val="black"/>
              </a:solidFill>
            </a:endParaRPr>
          </a:p>
        </p:txBody>
      </p:sp>
      <p:sp>
        <p:nvSpPr>
          <p:cNvPr id="9" name="pole tekstowe 15"/>
          <p:cNvSpPr txBox="1">
            <a:spLocks noChangeArrowheads="1"/>
          </p:cNvSpPr>
          <p:nvPr/>
        </p:nvSpPr>
        <p:spPr bwMode="auto">
          <a:xfrm>
            <a:off x="5580112" y="497242"/>
            <a:ext cx="3563888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sz="1600" b="1" dirty="0" smtClean="0">
                <a:solidFill>
                  <a:prstClr val="black"/>
                </a:solidFill>
              </a:rPr>
              <a:t>„NG Inventory </a:t>
            </a:r>
            <a:r>
              <a:rPr lang="pl-PL" sz="1600" b="1" dirty="0" err="1" smtClean="0">
                <a:solidFill>
                  <a:prstClr val="black"/>
                </a:solidFill>
              </a:rPr>
              <a:t>Busters</a:t>
            </a:r>
            <a:r>
              <a:rPr lang="pl-PL" sz="1600" b="1" dirty="0" smtClean="0">
                <a:solidFill>
                  <a:prstClr val="black"/>
                </a:solidFill>
              </a:rPr>
              <a:t>” (QA) </a:t>
            </a:r>
            <a:r>
              <a:rPr lang="pl-PL" sz="1600" b="1" dirty="0">
                <a:solidFill>
                  <a:prstClr val="black"/>
                </a:solidFill>
              </a:rPr>
              <a:t>Reprezentanci: </a:t>
            </a:r>
            <a:r>
              <a:rPr lang="pl-PL" sz="1600" b="1" i="1" dirty="0" smtClean="0">
                <a:solidFill>
                  <a:prstClr val="black"/>
                </a:solidFill>
              </a:rPr>
              <a:t>Miłosz Mazurkiewicz, Mateusz Mila</a:t>
            </a:r>
            <a:endParaRPr lang="pl-PL" sz="1400" b="1" i="1" dirty="0">
              <a:solidFill>
                <a:prstClr val="black"/>
              </a:solidFill>
            </a:endParaRPr>
          </a:p>
        </p:txBody>
      </p:sp>
      <p:sp>
        <p:nvSpPr>
          <p:cNvPr id="10" name="pole tekstowe 15"/>
          <p:cNvSpPr txBox="1">
            <a:spLocks noGrp="1" noChangeArrowheads="1"/>
          </p:cNvSpPr>
          <p:nvPr>
            <p:ph type="ctrTitle"/>
          </p:nvPr>
        </p:nvSpPr>
        <p:spPr>
          <a:xfrm>
            <a:off x="36005" y="3874712"/>
            <a:ext cx="3160906" cy="584775"/>
          </a:xfr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1600" b="1" dirty="0" err="1" smtClean="0">
                <a:latin typeface="Calibri" pitchFamily="34" charset="0"/>
              </a:rPr>
              <a:t>VIPs</a:t>
            </a:r>
            <a:r>
              <a:rPr lang="pl-PL" sz="1600" b="1" dirty="0" smtClean="0">
                <a:latin typeface="Calibri" pitchFamily="34" charset="0"/>
              </a:rPr>
              <a:t> Team (MC) Reprezentanci: </a:t>
            </a:r>
            <a:r>
              <a:rPr lang="pl-PL" sz="1600" b="1" i="1" dirty="0" smtClean="0">
                <a:latin typeface="Calibri" pitchFamily="34" charset="0"/>
              </a:rPr>
              <a:t>Andrzej </a:t>
            </a:r>
            <a:r>
              <a:rPr lang="pl-PL" sz="1600" b="1" i="1" dirty="0" err="1" smtClean="0">
                <a:latin typeface="Calibri" pitchFamily="34" charset="0"/>
              </a:rPr>
              <a:t>Kindra</a:t>
            </a:r>
            <a:r>
              <a:rPr lang="pl-PL" sz="1600" b="1" i="1" dirty="0" smtClean="0">
                <a:latin typeface="Calibri" pitchFamily="34" charset="0"/>
              </a:rPr>
              <a:t>, Krzysztof Bulik</a:t>
            </a:r>
            <a:endParaRPr lang="pl-PL" sz="1600" b="1" i="1" dirty="0">
              <a:latin typeface="Calibri" pitchFamily="34" charset="0"/>
            </a:endParaRPr>
          </a:p>
        </p:txBody>
      </p:sp>
      <p:sp>
        <p:nvSpPr>
          <p:cNvPr id="11" name="pole tekstowe 15"/>
          <p:cNvSpPr txBox="1">
            <a:spLocks noChangeArrowheads="1"/>
          </p:cNvSpPr>
          <p:nvPr/>
        </p:nvSpPr>
        <p:spPr bwMode="auto">
          <a:xfrm>
            <a:off x="6029284" y="3771036"/>
            <a:ext cx="3079220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pl-PL" sz="1600" b="1" dirty="0" smtClean="0">
                <a:solidFill>
                  <a:prstClr val="black"/>
                </a:solidFill>
              </a:rPr>
              <a:t>„www BUILDERS” (ADM-IT) </a:t>
            </a:r>
            <a:r>
              <a:rPr lang="pl-PL" sz="1600" b="1" dirty="0">
                <a:solidFill>
                  <a:prstClr val="black"/>
                </a:solidFill>
              </a:rPr>
              <a:t>Reprezentanci: </a:t>
            </a:r>
            <a:r>
              <a:rPr lang="pl-PL" sz="1600" b="1" i="1" dirty="0" smtClean="0">
                <a:solidFill>
                  <a:prstClr val="black"/>
                </a:solidFill>
              </a:rPr>
              <a:t>Magdalena </a:t>
            </a:r>
            <a:r>
              <a:rPr lang="pl-PL" sz="1600" b="1" i="1" dirty="0" err="1" smtClean="0">
                <a:solidFill>
                  <a:prstClr val="black"/>
                </a:solidFill>
              </a:rPr>
              <a:t>Czykirska</a:t>
            </a:r>
            <a:r>
              <a:rPr lang="pl-PL" sz="1600" b="1" i="1" dirty="0" smtClean="0">
                <a:solidFill>
                  <a:prstClr val="black"/>
                </a:solidFill>
              </a:rPr>
              <a:t>, Michał </a:t>
            </a:r>
            <a:r>
              <a:rPr lang="pl-PL" sz="1600" b="1" i="1" dirty="0" err="1" smtClean="0">
                <a:solidFill>
                  <a:prstClr val="black"/>
                </a:solidFill>
              </a:rPr>
              <a:t>Sztefanica</a:t>
            </a:r>
            <a:endParaRPr lang="pl-PL" sz="1600" b="1" i="1" dirty="0">
              <a:solidFill>
                <a:prstClr val="black"/>
              </a:solidFill>
            </a:endParaRPr>
          </a:p>
        </p:txBody>
      </p:sp>
      <p:sp>
        <p:nvSpPr>
          <p:cNvPr id="14" name="Tytuł 1"/>
          <p:cNvSpPr txBox="1">
            <a:spLocks/>
          </p:cNvSpPr>
          <p:nvPr/>
        </p:nvSpPr>
        <p:spPr>
          <a:xfrm>
            <a:off x="179512" y="-691507"/>
            <a:ext cx="8964488" cy="691507"/>
          </a:xfrm>
          <a:prstGeom prst="rect">
            <a:avLst/>
          </a:prstGeom>
          <a:noFill/>
          <a:ln/>
        </p:spPr>
        <p:txBody>
          <a:bodyPr anchor="ctr">
            <a:noAutofit/>
          </a:bodyPr>
          <a:lstStyle/>
          <a:p>
            <a:pPr algn="ctr">
              <a:defRPr/>
            </a:pPr>
            <a:endParaRPr lang="pl-PL" sz="32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solidFill>
                <a:prstClr val="black"/>
              </a:solidFill>
            </a:endParaRPr>
          </a:p>
        </p:txBody>
      </p:sp>
      <p:sp>
        <p:nvSpPr>
          <p:cNvPr id="7182" name="WordArt 3"/>
          <p:cNvSpPr>
            <a:spLocks noChangeArrowheads="1" noChangeShapeType="1" noTextEdit="1"/>
          </p:cNvSpPr>
          <p:nvPr/>
        </p:nvSpPr>
        <p:spPr bwMode="auto">
          <a:xfrm>
            <a:off x="6012160" y="3350540"/>
            <a:ext cx="2749726" cy="29738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Pośrednia 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13" name="Gwiazda 32-ramienna 12"/>
          <p:cNvSpPr>
            <a:spLocks noChangeArrowheads="1"/>
          </p:cNvSpPr>
          <p:nvPr/>
        </p:nvSpPr>
        <p:spPr bwMode="auto">
          <a:xfrm>
            <a:off x="2987824" y="5559641"/>
            <a:ext cx="3365918" cy="1245953"/>
          </a:xfrm>
          <a:prstGeom prst="star32">
            <a:avLst>
              <a:gd name="adj" fmla="val 37500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l-PL" sz="2000" b="1" dirty="0" smtClean="0">
                <a:solidFill>
                  <a:prstClr val="black"/>
                </a:solidFill>
              </a:rPr>
              <a:t>Powodzenia !!!</a:t>
            </a:r>
            <a:endParaRPr lang="pl-PL" sz="2000" b="1" dirty="0">
              <a:solidFill>
                <a:prstClr val="black"/>
              </a:solidFill>
            </a:endParaRPr>
          </a:p>
        </p:txBody>
      </p:sp>
      <p:sp>
        <p:nvSpPr>
          <p:cNvPr id="23" name="Prostokąt 22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>
              <a:defRPr/>
            </a:pPr>
            <a:r>
              <a:rPr lang="pl-PL" sz="2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Europejska Konwencja STQM, </a:t>
            </a:r>
            <a:r>
              <a:rPr lang="pl-PL" sz="2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Włochy 25.10.2018 </a:t>
            </a:r>
            <a:r>
              <a:rPr lang="pl-PL" sz="2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r.</a:t>
            </a:r>
          </a:p>
        </p:txBody>
      </p:sp>
      <p:sp>
        <p:nvSpPr>
          <p:cNvPr id="27" name="Prostokąt 26"/>
          <p:cNvSpPr/>
          <p:nvPr/>
        </p:nvSpPr>
        <p:spPr>
          <a:xfrm>
            <a:off x="3312401" y="3154323"/>
            <a:ext cx="2520280" cy="11387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b="1" cap="all" dirty="0" err="1" smtClean="0">
                <a:ln w="9000" cmpd="sng">
                  <a:noFill/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Zwyciezcy</a:t>
            </a:r>
            <a:endParaRPr lang="pl-PL" b="1" cap="all" dirty="0">
              <a:ln w="9000" cmpd="sng">
                <a:noFill/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defRPr/>
            </a:pPr>
            <a:r>
              <a:rPr lang="pl-PL" sz="1600" cap="all" dirty="0">
                <a:ln w="9000" cmpd="sng">
                  <a:noFill/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 udział w Światowej </a:t>
            </a:r>
          </a:p>
          <a:p>
            <a:pPr algn="ctr">
              <a:defRPr/>
            </a:pPr>
            <a:r>
              <a:rPr lang="pl-PL" sz="1600" cap="all" dirty="0">
                <a:ln w="9000" cmpd="sng">
                  <a:noFill/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Konwencji </a:t>
            </a:r>
            <a:r>
              <a:rPr lang="pl-PL" sz="1600" cap="all" dirty="0" smtClean="0">
                <a:ln w="9000" cmpd="sng">
                  <a:noFill/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STQM w </a:t>
            </a:r>
            <a:r>
              <a:rPr lang="pl-PL" b="1" cap="all" dirty="0" smtClean="0">
                <a:ln w="9000" cmpd="sng">
                  <a:noFill/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Indiach w 2019</a:t>
            </a:r>
            <a:endParaRPr lang="pl-PL" b="1" cap="all" dirty="0">
              <a:ln w="9000" cmpd="sng">
                <a:noFill/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18104" r="4345" b="11746"/>
          <a:stretch/>
        </p:blipFill>
        <p:spPr bwMode="auto">
          <a:xfrm>
            <a:off x="3851920" y="2060848"/>
            <a:ext cx="1303471" cy="104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65590"/>
            <a:ext cx="3161414" cy="18193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73" y="1423190"/>
            <a:ext cx="3251509" cy="183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920" r="23949" b="4313"/>
          <a:stretch/>
        </p:blipFill>
        <p:spPr bwMode="auto">
          <a:xfrm>
            <a:off x="179512" y="4653136"/>
            <a:ext cx="2997745" cy="1813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742" y="4733573"/>
            <a:ext cx="2389057" cy="176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50" y="4437112"/>
            <a:ext cx="1760581" cy="1000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WordArt 3"/>
          <p:cNvSpPr>
            <a:spLocks noChangeArrowheads="1" noChangeShapeType="1" noTextEdit="1"/>
          </p:cNvSpPr>
          <p:nvPr/>
        </p:nvSpPr>
        <p:spPr bwMode="auto">
          <a:xfrm>
            <a:off x="1115616" y="3350540"/>
            <a:ext cx="1194528" cy="29738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28" name="WordArt 3"/>
          <p:cNvSpPr>
            <a:spLocks noChangeArrowheads="1" noChangeShapeType="1" noTextEdit="1"/>
          </p:cNvSpPr>
          <p:nvPr/>
        </p:nvSpPr>
        <p:spPr bwMode="auto">
          <a:xfrm>
            <a:off x="971600" y="6515990"/>
            <a:ext cx="1194528" cy="29738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29" name="WordArt 3"/>
          <p:cNvSpPr>
            <a:spLocks noChangeArrowheads="1" noChangeShapeType="1" noTextEdit="1"/>
          </p:cNvSpPr>
          <p:nvPr/>
        </p:nvSpPr>
        <p:spPr bwMode="auto">
          <a:xfrm>
            <a:off x="6214762" y="6515990"/>
            <a:ext cx="2749726" cy="29738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Pośrednia 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68573"/>
            <a:ext cx="2044542" cy="14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7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196752"/>
            <a:ext cx="3875077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70C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9" y="3933056"/>
            <a:ext cx="3835436" cy="2520280"/>
          </a:xfrm>
          <a:prstGeom prst="rect">
            <a:avLst/>
          </a:prstGeom>
          <a:ln w="12700" cap="rnd">
            <a:solidFill>
              <a:srgbClr val="0070C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12" y="1202854"/>
            <a:ext cx="3665193" cy="244217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12" y="4008819"/>
            <a:ext cx="3640066" cy="254945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Prostokąt 8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-</a:t>
            </a:r>
            <a:r>
              <a:rPr lang="pl-PL" sz="2400" b="1" dirty="0" smtClean="0">
                <a:solidFill>
                  <a:prstClr val="white"/>
                </a:solidFill>
              </a:rPr>
              <a:t>19-10-2018 </a:t>
            </a:r>
            <a:r>
              <a:rPr lang="pl-PL" sz="2400" b="1" dirty="0" smtClean="0">
                <a:solidFill>
                  <a:prstClr val="white"/>
                </a:solidFill>
                <a:sym typeface="Wingdings" panose="05000000000000000000" pitchFamily="2" charset="2"/>
              </a:rPr>
              <a:t> podsumowanie 1. Ligi</a:t>
            </a:r>
            <a:endParaRPr lang="pl-PL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- 1.Liga</a:t>
            </a:r>
            <a:endParaRPr lang="pl-PL" sz="2400" b="1" dirty="0">
              <a:solidFill>
                <a:prstClr val="white"/>
              </a:solidFill>
            </a:endParaRPr>
          </a:p>
        </p:txBody>
      </p:sp>
      <p:grpSp>
        <p:nvGrpSpPr>
          <p:cNvPr id="20" name="Grupa 19"/>
          <p:cNvGrpSpPr/>
          <p:nvPr/>
        </p:nvGrpSpPr>
        <p:grpSpPr>
          <a:xfrm>
            <a:off x="5940153" y="-11876"/>
            <a:ext cx="3208236" cy="581891"/>
            <a:chOff x="5989711" y="-11875"/>
            <a:chExt cx="3057488" cy="511222"/>
          </a:xfrm>
        </p:grpSpPr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391569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48633"/>
            <a:ext cx="4048125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43343"/>
              </p:ext>
            </p:extLst>
          </p:nvPr>
        </p:nvGraphicFramePr>
        <p:xfrm>
          <a:off x="3344788" y="4581128"/>
          <a:ext cx="2019300" cy="1618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93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b="1" u="none" strike="noStrike" dirty="0">
                          <a:effectLst/>
                        </a:rPr>
                        <a:t>Bobrowski Michał</a:t>
                      </a:r>
                      <a:endParaRPr lang="pl-PL" sz="14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281171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>
                          <a:effectLst/>
                        </a:rPr>
                        <a:t>Stachoń Radosław</a:t>
                      </a:r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 dirty="0">
                          <a:effectLst/>
                        </a:rPr>
                        <a:t>Mazurek Mateusz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>
                          <a:effectLst/>
                        </a:rPr>
                        <a:t>Żądło Adrian</a:t>
                      </a:r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>
                          <a:effectLst/>
                        </a:rPr>
                        <a:t>Moskaluk Marcin</a:t>
                      </a:r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 dirty="0">
                          <a:effectLst/>
                        </a:rPr>
                        <a:t>Skierka Marcin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u="none" strike="noStrike" dirty="0" err="1">
                          <a:effectLst/>
                        </a:rPr>
                        <a:t>Siutkowski</a:t>
                      </a:r>
                      <a:r>
                        <a:rPr lang="pl-PL" sz="1400" u="none" strike="noStrike" dirty="0">
                          <a:effectLst/>
                        </a:rPr>
                        <a:t> Radosław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48633"/>
            <a:ext cx="3739580" cy="29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33" y="3815983"/>
            <a:ext cx="999647" cy="128359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80" y="5310507"/>
            <a:ext cx="982936" cy="133668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33" y="3815982"/>
            <a:ext cx="932611" cy="128359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97" y="5445224"/>
            <a:ext cx="891787" cy="122905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2339752" y="692696"/>
            <a:ext cx="4464496" cy="792088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3. miejsce</a:t>
            </a:r>
          </a:p>
        </p:txBody>
      </p:sp>
      <p:sp>
        <p:nvSpPr>
          <p:cNvPr id="7" name="Prostokąt 6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- 1.Liga</a:t>
            </a:r>
            <a:endParaRPr lang="pl-PL" sz="2400" b="1" dirty="0">
              <a:solidFill>
                <a:prstClr val="white"/>
              </a:solidFill>
            </a:endParaRPr>
          </a:p>
        </p:txBody>
      </p:sp>
      <p:pic>
        <p:nvPicPr>
          <p:cNvPr id="11" name="Picture 2" descr="C:\Users\r.cybinski\AppData\Local\Microsoft\Windows\Temporary Internet Files\Content.IE5\9ZV1OLR6\MC900250460[1].wm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39552" y="575467"/>
            <a:ext cx="1224136" cy="111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ole tekstowe 12"/>
          <p:cNvSpPr txBox="1"/>
          <p:nvPr/>
        </p:nvSpPr>
        <p:spPr>
          <a:xfrm>
            <a:off x="2987824" y="1340768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 smtClean="0">
                <a:solidFill>
                  <a:prstClr val="black"/>
                </a:solidFill>
              </a:rPr>
              <a:t>MC Team</a:t>
            </a:r>
            <a:endParaRPr lang="pl-PL" sz="4800" b="1" dirty="0">
              <a:solidFill>
                <a:prstClr val="black"/>
              </a:solidFill>
            </a:endParaRPr>
          </a:p>
        </p:txBody>
      </p:sp>
      <p:grpSp>
        <p:nvGrpSpPr>
          <p:cNvPr id="10" name="Grupa 9"/>
          <p:cNvGrpSpPr/>
          <p:nvPr/>
        </p:nvGrpSpPr>
        <p:grpSpPr>
          <a:xfrm>
            <a:off x="5989711" y="-11876"/>
            <a:ext cx="3126351" cy="558141"/>
            <a:chOff x="5989711" y="-11875"/>
            <a:chExt cx="3126351" cy="511222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6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60432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172400" y="514026"/>
            <a:ext cx="952676" cy="17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X:\General Affairs\Wspólne dla GA i HR\Employees\Nowi\18.07\Makowiecki Grzegor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12" y="2111154"/>
            <a:ext cx="1348344" cy="1793025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3203848" y="3923764"/>
            <a:ext cx="2785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Makowiecki </a:t>
            </a:r>
            <a:r>
              <a:rPr lang="pl-PL" dirty="0" smtClean="0">
                <a:solidFill>
                  <a:prstClr val="black"/>
                </a:solidFill>
              </a:rPr>
              <a:t>Grzegorz-</a:t>
            </a:r>
            <a:r>
              <a:rPr lang="pl-PL" b="1" dirty="0" smtClean="0">
                <a:solidFill>
                  <a:prstClr val="black"/>
                </a:solidFill>
              </a:rPr>
              <a:t>LIDER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1027" name="Picture 3" descr="X:\General Affairs\Wspólne dla GA i HR\Employees\Nowi\2017\10.04.2017\Bielec Rober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" y="2006870"/>
            <a:ext cx="1255712" cy="1730950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286541" y="3726859"/>
            <a:ext cx="143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Bielec Robert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2" y="4433602"/>
            <a:ext cx="1244035" cy="1590680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319789" y="6084004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Kulczycki Dawid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23" y="1948228"/>
            <a:ext cx="1350440" cy="1684533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rostokąt 7"/>
          <p:cNvSpPr/>
          <p:nvPr/>
        </p:nvSpPr>
        <p:spPr>
          <a:xfrm>
            <a:off x="6328645" y="372685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Domek Mateusz	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35944"/>
            <a:ext cx="1368152" cy="1738693"/>
          </a:xfrm>
          <a:prstGeom prst="rect">
            <a:avLst/>
          </a:prstGeom>
          <a:noFill/>
          <a:ln w="222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rostokąt 8"/>
          <p:cNvSpPr/>
          <p:nvPr/>
        </p:nvSpPr>
        <p:spPr>
          <a:xfrm>
            <a:off x="6617413" y="620761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Urban Rafał	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9690" y="4433602"/>
            <a:ext cx="1256366" cy="1741145"/>
          </a:xfrm>
          <a:prstGeom prst="rect">
            <a:avLst/>
          </a:prstGeom>
          <a:solidFill>
            <a:srgbClr val="FFFFFF">
              <a:shade val="85000"/>
            </a:srgbClr>
          </a:solidFill>
          <a:ln w="22225" cap="rnd">
            <a:solidFill>
              <a:srgbClr val="0070C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Prostokąt 13"/>
          <p:cNvSpPr/>
          <p:nvPr/>
        </p:nvSpPr>
        <p:spPr>
          <a:xfrm>
            <a:off x="3407328" y="62960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Pawliszyn Grzegorz	</a:t>
            </a:r>
          </a:p>
        </p:txBody>
      </p:sp>
      <p:sp>
        <p:nvSpPr>
          <p:cNvPr id="17" name="Prostokąt 16"/>
          <p:cNvSpPr/>
          <p:nvPr/>
        </p:nvSpPr>
        <p:spPr>
          <a:xfrm>
            <a:off x="1401241" y="649638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prstClr val="black"/>
                </a:solidFill>
              </a:rPr>
              <a:t>Ryglowska</a:t>
            </a:r>
            <a:r>
              <a:rPr lang="pl-PL" dirty="0">
                <a:solidFill>
                  <a:prstClr val="black"/>
                </a:solidFill>
              </a:rPr>
              <a:t> Agnieszka	</a:t>
            </a:r>
          </a:p>
        </p:txBody>
      </p:sp>
    </p:spTree>
    <p:extLst>
      <p:ext uri="{BB962C8B-B14F-4D97-AF65-F5344CB8AC3E}">
        <p14:creationId xmlns:p14="http://schemas.microsoft.com/office/powerpoint/2010/main" val="32079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989857" y="527574"/>
            <a:ext cx="1072532" cy="19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4"/>
          <p:cNvSpPr txBox="1">
            <a:spLocks/>
          </p:cNvSpPr>
          <p:nvPr/>
        </p:nvSpPr>
        <p:spPr bwMode="auto">
          <a:xfrm>
            <a:off x="0" y="65532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extLst/>
          </a:lstStyle>
          <a:p>
            <a:pPr marL="411163" indent="-342900">
              <a:spcBef>
                <a:spcPts val="700"/>
              </a:spcBef>
              <a:buSzPct val="95000"/>
              <a:buFont typeface="Wingdings"/>
              <a:buNone/>
              <a:defRPr/>
            </a:pPr>
            <a:r>
              <a:rPr lang="pl-PL" sz="3200" b="1" i="1" dirty="0">
                <a:solidFill>
                  <a:prstClr val="white"/>
                </a:solidFill>
                <a:cs typeface="Arial" charset="0"/>
              </a:rPr>
              <a:t>SGA  2016 </a:t>
            </a:r>
          </a:p>
        </p:txBody>
      </p:sp>
      <p:sp>
        <p:nvSpPr>
          <p:cNvPr id="18" name="Prostokąt 17"/>
          <p:cNvSpPr/>
          <p:nvPr/>
        </p:nvSpPr>
        <p:spPr>
          <a:xfrm>
            <a:off x="0" y="-1"/>
            <a:ext cx="9144000" cy="499347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pl-PL" sz="2400" b="1" kern="0" dirty="0" smtClean="0">
                <a:solidFill>
                  <a:prstClr val="white"/>
                </a:solidFill>
              </a:rPr>
              <a:t>25. </a:t>
            </a:r>
            <a:r>
              <a:rPr lang="pl-PL" sz="2400" b="1" kern="0" dirty="0">
                <a:solidFill>
                  <a:prstClr val="white"/>
                </a:solidFill>
              </a:rPr>
              <a:t>edycja SGA </a:t>
            </a:r>
            <a:r>
              <a:rPr lang="pl-PL" sz="2400" b="1" kern="0" dirty="0" smtClean="0">
                <a:solidFill>
                  <a:prstClr val="white"/>
                </a:solidFill>
              </a:rPr>
              <a:t>– wyniki – 1. Liga</a:t>
            </a:r>
            <a:endParaRPr lang="pl-PL" sz="2400" b="1" kern="0" dirty="0">
              <a:solidFill>
                <a:prstClr val="white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4" name="pole tekstowe 23"/>
          <p:cNvSpPr txBox="1"/>
          <p:nvPr/>
        </p:nvSpPr>
        <p:spPr>
          <a:xfrm>
            <a:off x="36933" y="1857598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b="1" dirty="0" smtClean="0">
                <a:solidFill>
                  <a:prstClr val="black"/>
                </a:solidFill>
                <a:latin typeface="Candara"/>
              </a:rPr>
              <a:t>ASSY</a:t>
            </a:r>
            <a:endParaRPr lang="pl-PL" sz="5400" b="1" dirty="0">
              <a:solidFill>
                <a:prstClr val="black"/>
              </a:solidFill>
              <a:latin typeface="Candara"/>
            </a:endParaRPr>
          </a:p>
        </p:txBody>
      </p:sp>
      <p:grpSp>
        <p:nvGrpSpPr>
          <p:cNvPr id="13" name="Grupa 12"/>
          <p:cNvGrpSpPr/>
          <p:nvPr/>
        </p:nvGrpSpPr>
        <p:grpSpPr>
          <a:xfrm>
            <a:off x="6084168" y="-11876"/>
            <a:ext cx="3096344" cy="539449"/>
            <a:chOff x="5989711" y="-11875"/>
            <a:chExt cx="3109497" cy="511222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20" name="Picture 2" descr="C:\Users\r.cybinski\AppData\Local\Microsoft\Windows\Temporary Internet Files\Content.IE5\9ZV1OLR6\MC900250460[1].wmf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0192" y="499347"/>
            <a:ext cx="14779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Prostokąt 20"/>
          <p:cNvSpPr/>
          <p:nvPr/>
        </p:nvSpPr>
        <p:spPr>
          <a:xfrm>
            <a:off x="2434588" y="764704"/>
            <a:ext cx="4153635" cy="64807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2. miejsce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23" y="1800225"/>
            <a:ext cx="46577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 rot="1082959">
            <a:off x="5721997" y="2898944"/>
            <a:ext cx="3380926" cy="5232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sz="2800" b="1" dirty="0" smtClean="0">
                <a:solidFill>
                  <a:prstClr val="black"/>
                </a:solidFill>
              </a:rPr>
              <a:t>Awans do Ekstraklasy</a:t>
            </a:r>
            <a:endParaRPr lang="pl-PL" sz="2800" b="1" dirty="0">
              <a:solidFill>
                <a:prstClr val="black"/>
              </a:solidFill>
            </a:endParaRPr>
          </a:p>
        </p:txBody>
      </p:sp>
      <p:sp>
        <p:nvSpPr>
          <p:cNvPr id="19" name="pole tekstowe 55"/>
          <p:cNvSpPr txBox="1"/>
          <p:nvPr/>
        </p:nvSpPr>
        <p:spPr>
          <a:xfrm>
            <a:off x="-108520" y="3519006"/>
            <a:ext cx="2299560" cy="286232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Lider - Dawid Nowak</a:t>
            </a:r>
          </a:p>
          <a:p>
            <a:pPr algn="ctr"/>
            <a:endParaRPr lang="pl-PL" sz="1800" b="1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Gabor Noski</a:t>
            </a: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Daniel </a:t>
            </a:r>
            <a:r>
              <a:rPr lang="pl-PL" sz="1800" b="1" dirty="0" err="1" smtClean="0">
                <a:solidFill>
                  <a:prstClr val="black"/>
                </a:solidFill>
                <a:latin typeface="Comic Sans MS" pitchFamily="66" charset="0"/>
              </a:rPr>
              <a:t>Niegot</a:t>
            </a:r>
            <a:endParaRPr lang="pl-PL" sz="1800" b="1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 Wojciech Makuch</a:t>
            </a: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 Marek Makuch</a:t>
            </a: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Dariusz </a:t>
            </a:r>
            <a:r>
              <a:rPr lang="pl-PL" sz="1800" b="1" dirty="0" err="1" smtClean="0">
                <a:solidFill>
                  <a:prstClr val="black"/>
                </a:solidFill>
                <a:latin typeface="Comic Sans MS" pitchFamily="66" charset="0"/>
              </a:rPr>
              <a:t>Jarszak</a:t>
            </a:r>
            <a:endParaRPr lang="pl-PL" sz="1800" b="1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algn="ctr"/>
            <a:r>
              <a:rPr lang="pl-PL" sz="1800" b="1" dirty="0" smtClean="0">
                <a:solidFill>
                  <a:prstClr val="black"/>
                </a:solidFill>
                <a:latin typeface="Comic Sans MS" pitchFamily="66" charset="0"/>
              </a:rPr>
              <a:t>Barbara </a:t>
            </a:r>
            <a:r>
              <a:rPr lang="pl-PL" sz="1800" b="1" dirty="0" err="1" smtClean="0">
                <a:solidFill>
                  <a:prstClr val="black"/>
                </a:solidFill>
                <a:latin typeface="Comic Sans MS" pitchFamily="66" charset="0"/>
              </a:rPr>
              <a:t>Pieńko</a:t>
            </a:r>
            <a:endParaRPr lang="pl-PL" sz="1800" b="1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algn="ctr"/>
            <a:endParaRPr lang="pl-PL" sz="1800" b="1" dirty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0" y="0"/>
            <a:ext cx="9144000" cy="5343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– 1. Liga</a:t>
            </a:r>
            <a:endParaRPr lang="pl-PL" sz="2400" b="1" dirty="0">
              <a:solidFill>
                <a:prstClr val="white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2267744" y="669531"/>
            <a:ext cx="4464496" cy="671237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1. miejsce</a:t>
            </a:r>
          </a:p>
        </p:txBody>
      </p:sp>
      <p:grpSp>
        <p:nvGrpSpPr>
          <p:cNvPr id="18" name="Grupa 17"/>
          <p:cNvGrpSpPr/>
          <p:nvPr/>
        </p:nvGrpSpPr>
        <p:grpSpPr>
          <a:xfrm>
            <a:off x="5940152" y="-11876"/>
            <a:ext cx="3189915" cy="641267"/>
            <a:chOff x="5989711" y="-11875"/>
            <a:chExt cx="3109497" cy="511222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3" y="1463460"/>
            <a:ext cx="6969545" cy="527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ole tekstowe 16"/>
          <p:cNvSpPr txBox="1"/>
          <p:nvPr/>
        </p:nvSpPr>
        <p:spPr>
          <a:xfrm>
            <a:off x="179512" y="548680"/>
            <a:ext cx="115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b="1" dirty="0" smtClean="0">
                <a:solidFill>
                  <a:prstClr val="black"/>
                </a:solidFill>
              </a:rPr>
              <a:t>MC</a:t>
            </a:r>
            <a:endParaRPr lang="pl-PL" sz="5400" b="1" dirty="0">
              <a:solidFill>
                <a:prstClr val="black"/>
              </a:solidFill>
            </a:endParaRPr>
          </a:p>
        </p:txBody>
      </p:sp>
      <p:sp>
        <p:nvSpPr>
          <p:cNvPr id="20" name="pole tekstowe 19"/>
          <p:cNvSpPr txBox="1"/>
          <p:nvPr/>
        </p:nvSpPr>
        <p:spPr>
          <a:xfrm rot="1082959">
            <a:off x="5657701" y="3547016"/>
            <a:ext cx="3380926" cy="5232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sz="2800" b="1" dirty="0" smtClean="0">
                <a:solidFill>
                  <a:prstClr val="black"/>
                </a:solidFill>
              </a:rPr>
              <a:t>Awans do Ekstraklasy</a:t>
            </a:r>
            <a:endParaRPr lang="pl-PL" sz="2800" b="1" dirty="0">
              <a:solidFill>
                <a:prstClr val="black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8344" y="620687"/>
            <a:ext cx="1401950" cy="264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634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1763688" y="932083"/>
            <a:ext cx="5184775" cy="70643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pl-PL" sz="4000" dirty="0"/>
              <a:t> </a:t>
            </a:r>
            <a:r>
              <a:rPr lang="pl-PL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AGENDA:</a:t>
            </a:r>
          </a:p>
        </p:txBody>
      </p:sp>
      <p:pic>
        <p:nvPicPr>
          <p:cNvPr id="6148" name="Picture 5" descr="Logo sanden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Line 12"/>
          <p:cNvSpPr>
            <a:spLocks noChangeShapeType="1"/>
          </p:cNvSpPr>
          <p:nvPr/>
        </p:nvSpPr>
        <p:spPr bwMode="auto">
          <a:xfrm>
            <a:off x="0" y="6165850"/>
            <a:ext cx="9144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pl-PL" dirty="0"/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043608" y="6165850"/>
            <a:ext cx="69119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2800" b="1" dirty="0">
                <a:latin typeface="Arial Black" pitchFamily="34" charset="0"/>
              </a:rPr>
              <a:t>Polkowice, </a:t>
            </a:r>
            <a:r>
              <a:rPr lang="pl-PL" sz="2800" b="1" dirty="0" smtClean="0">
                <a:latin typeface="Arial Black" pitchFamily="34" charset="0"/>
              </a:rPr>
              <a:t>22 października 2018 r.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6151" name="Prostokąt 6"/>
          <p:cNvSpPr>
            <a:spLocks noChangeArrowheads="1"/>
          </p:cNvSpPr>
          <p:nvPr/>
        </p:nvSpPr>
        <p:spPr bwMode="auto">
          <a:xfrm>
            <a:off x="108520" y="1772816"/>
            <a:ext cx="9144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pl-PL" sz="24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endParaRPr lang="pl-PL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4" cstate="print"/>
          <a:srcRect l="16495" t="6998" r="15564" b="8922"/>
          <a:stretch/>
        </p:blipFill>
        <p:spPr bwMode="auto">
          <a:xfrm>
            <a:off x="6691535" y="13169"/>
            <a:ext cx="2452465" cy="1903663"/>
          </a:xfrm>
          <a:prstGeom prst="rect">
            <a:avLst/>
          </a:prstGeom>
          <a:noFill/>
        </p:spPr>
      </p:pic>
      <p:sp>
        <p:nvSpPr>
          <p:cNvPr id="3" name="Prostokąt 2"/>
          <p:cNvSpPr/>
          <p:nvPr/>
        </p:nvSpPr>
        <p:spPr>
          <a:xfrm>
            <a:off x="241269" y="2132856"/>
            <a:ext cx="856895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Wyniki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i jakościowe –  </a:t>
            </a:r>
            <a:r>
              <a:rPr lang="pl-PL" b="1" dirty="0" smtClean="0">
                <a:latin typeface="Arial" pitchFamily="34" charset="0"/>
                <a:cs typeface="Arial" pitchFamily="34" charset="0"/>
              </a:rPr>
              <a:t>wrzesień </a:t>
            </a:r>
            <a:r>
              <a:rPr lang="pl-PL" b="1" dirty="0" smtClean="0">
                <a:latin typeface="Arial" pitchFamily="34" charset="0"/>
                <a:cs typeface="Arial" pitchFamily="34" charset="0"/>
              </a:rPr>
              <a:t>2018, I półrocze FY18</a:t>
            </a:r>
            <a:endParaRPr lang="pl-PL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Nagrody jakościowe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Autoprezentacja - Y. </a:t>
            </a:r>
            <a:r>
              <a:rPr lang="pl-PL" sz="2000" b="1" dirty="0" err="1" smtClean="0">
                <a:latin typeface="Arial" pitchFamily="34" charset="0"/>
                <a:cs typeface="Arial" pitchFamily="34" charset="0"/>
              </a:rPr>
              <a:t>Ishihara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BHP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środowisko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Europejska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Konwencja STQM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(Włochy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25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października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)</a:t>
            </a:r>
            <a:endParaRPr lang="pl-PL" sz="20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Wyniki finału SGA – 1. półrocze FY18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Ocena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półroczna - </a:t>
            </a:r>
            <a:r>
              <a:rPr lang="pl-PL" sz="2000" b="1" dirty="0" err="1">
                <a:latin typeface="Arial" pitchFamily="34" charset="0"/>
                <a:cs typeface="Arial" pitchFamily="34" charset="0"/>
              </a:rPr>
              <a:t>Directs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, </a:t>
            </a:r>
            <a:r>
              <a:rPr lang="pl-PL" sz="2000" b="1" dirty="0" err="1" smtClean="0">
                <a:latin typeface="Arial" pitchFamily="34" charset="0"/>
                <a:cs typeface="Arial" pitchFamily="34" charset="0"/>
              </a:rPr>
              <a:t>Indirects</a:t>
            </a:r>
            <a:endParaRPr lang="pl-PL" sz="20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CSR - bieżące wydarzenia</a:t>
            </a:r>
            <a:endParaRPr lang="pl-PL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" y="548680"/>
            <a:ext cx="2676316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15" y="548680"/>
            <a:ext cx="2604557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" y="2668961"/>
            <a:ext cx="2623632" cy="196772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36" y="548680"/>
            <a:ext cx="2676316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Prostokąt 10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18-10-2018 –Finałowa Prezentacja</a:t>
            </a:r>
            <a:endParaRPr lang="pl-PL" sz="2400" b="1" dirty="0">
              <a:solidFill>
                <a:prstClr val="white"/>
              </a:solidFill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0" y="4824372"/>
            <a:ext cx="2623632" cy="1967724"/>
          </a:xfrm>
          <a:prstGeom prst="rect">
            <a:avLst/>
          </a:prstGeom>
          <a:ln w="127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02" y="2708920"/>
            <a:ext cx="2551970" cy="1913978"/>
          </a:xfrm>
          <a:prstGeom prst="rect">
            <a:avLst/>
          </a:prstGeom>
          <a:ln w="127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55" y="2636912"/>
            <a:ext cx="2709097" cy="2031823"/>
          </a:xfrm>
          <a:prstGeom prst="rect">
            <a:avLst/>
          </a:prstGeom>
          <a:ln w="127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835993"/>
            <a:ext cx="2592643" cy="194448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6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rostokąt 48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- Ekstraklasa</a:t>
            </a:r>
            <a:endParaRPr lang="pl-PL" sz="2400" b="1" dirty="0">
              <a:solidFill>
                <a:prstClr val="white"/>
              </a:solidFill>
            </a:endParaRPr>
          </a:p>
        </p:txBody>
      </p:sp>
      <p:sp>
        <p:nvSpPr>
          <p:cNvPr id="25" name="Gwiazda 32-ramienna 24"/>
          <p:cNvSpPr/>
          <p:nvPr/>
        </p:nvSpPr>
        <p:spPr>
          <a:xfrm>
            <a:off x="3059832" y="5085184"/>
            <a:ext cx="3024335" cy="1305247"/>
          </a:xfrm>
          <a:prstGeom prst="star32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l-PL" sz="2800" b="1" dirty="0" smtClean="0">
                <a:solidFill>
                  <a:prstClr val="black"/>
                </a:solidFill>
              </a:rPr>
              <a:t>14</a:t>
            </a:r>
            <a:r>
              <a:rPr lang="pl-PL" b="1" dirty="0" smtClean="0">
                <a:solidFill>
                  <a:prstClr val="black"/>
                </a:solidFill>
              </a:rPr>
              <a:t> </a:t>
            </a:r>
            <a:r>
              <a:rPr lang="pl-PL" b="1" dirty="0">
                <a:solidFill>
                  <a:prstClr val="black"/>
                </a:solidFill>
              </a:rPr>
              <a:t>zespołów „Ekstraklasa”</a:t>
            </a:r>
          </a:p>
        </p:txBody>
      </p:sp>
      <p:pic>
        <p:nvPicPr>
          <p:cNvPr id="7180" name="Picture 8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0"/>
            <a:ext cx="2286000" cy="500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7174" name="pole tekstowe 72"/>
          <p:cNvSpPr txBox="1">
            <a:spLocks noChangeArrowheads="1"/>
          </p:cNvSpPr>
          <p:nvPr/>
        </p:nvSpPr>
        <p:spPr bwMode="auto">
          <a:xfrm>
            <a:off x="2721718" y="1034733"/>
            <a:ext cx="343445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l-PL" sz="2800" b="1" dirty="0" smtClean="0">
                <a:solidFill>
                  <a:prstClr val="black"/>
                </a:solidFill>
              </a:rPr>
              <a:t>Finałowa Prezentacja      18. października 2018</a:t>
            </a:r>
            <a:endParaRPr lang="pl-PL" sz="2800" b="1" dirty="0">
              <a:solidFill>
                <a:prstClr val="black"/>
              </a:solidFill>
            </a:endParaRPr>
          </a:p>
        </p:txBody>
      </p:sp>
      <p:grpSp>
        <p:nvGrpSpPr>
          <p:cNvPr id="30" name="Grupa 29"/>
          <p:cNvGrpSpPr/>
          <p:nvPr/>
        </p:nvGrpSpPr>
        <p:grpSpPr>
          <a:xfrm>
            <a:off x="5940153" y="-11876"/>
            <a:ext cx="3208236" cy="581891"/>
            <a:chOff x="5989711" y="-11875"/>
            <a:chExt cx="3057488" cy="511222"/>
          </a:xfrm>
        </p:grpSpPr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2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391569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" y="551019"/>
            <a:ext cx="2597822" cy="22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04" y="4437112"/>
            <a:ext cx="2851200" cy="238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824536"/>
            <a:ext cx="2864253" cy="198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34" y="744451"/>
            <a:ext cx="2786881" cy="18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rostokąt 2"/>
          <p:cNvSpPr/>
          <p:nvPr/>
        </p:nvSpPr>
        <p:spPr>
          <a:xfrm>
            <a:off x="6703366" y="673532"/>
            <a:ext cx="1916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b="1" dirty="0" err="1">
                <a:solidFill>
                  <a:prstClr val="white"/>
                </a:solidFill>
              </a:rPr>
              <a:t>Diecast-ersi</a:t>
            </a:r>
            <a:endParaRPr lang="pl-PL" sz="2800" b="1" dirty="0">
              <a:solidFill>
                <a:prstClr val="white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08920"/>
            <a:ext cx="4162681" cy="195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57686"/>
            <a:ext cx="2318548" cy="176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2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U:\photo_blue_ribbon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95215" y="720290"/>
            <a:ext cx="1213289" cy="1431730"/>
          </a:xfrm>
          <a:prstGeom prst="rect">
            <a:avLst/>
          </a:prstGeom>
          <a:noFill/>
        </p:spPr>
      </p:pic>
      <p:sp>
        <p:nvSpPr>
          <p:cNvPr id="14" name="Prostokąt 13"/>
          <p:cNvSpPr/>
          <p:nvPr/>
        </p:nvSpPr>
        <p:spPr>
          <a:xfrm>
            <a:off x="0" y="-1"/>
            <a:ext cx="9144000" cy="52010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– Ekstraklasa</a:t>
            </a:r>
            <a:endParaRPr lang="pl-PL" sz="2400" b="1" dirty="0">
              <a:solidFill>
                <a:prstClr val="white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2272" y="546830"/>
            <a:ext cx="1417439" cy="88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Prostokąt 27"/>
          <p:cNvSpPr/>
          <p:nvPr/>
        </p:nvSpPr>
        <p:spPr>
          <a:xfrm>
            <a:off x="2771800" y="692696"/>
            <a:ext cx="4104456" cy="720080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4000" b="1" spc="300" dirty="0" smtClean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Wyróżnienie</a:t>
            </a:r>
            <a:endParaRPr lang="pl-PL" sz="4000" b="1" spc="300" dirty="0">
              <a:ln w="11430" cmpd="sng">
                <a:noFill/>
                <a:prstDash val="solid"/>
                <a:miter lim="800000"/>
              </a:ln>
              <a:solidFill>
                <a:prstClr val="black"/>
              </a:soli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</a:endParaRPr>
          </a:p>
        </p:txBody>
      </p:sp>
      <p:grpSp>
        <p:nvGrpSpPr>
          <p:cNvPr id="11" name="Grupa 10"/>
          <p:cNvGrpSpPr/>
          <p:nvPr/>
        </p:nvGrpSpPr>
        <p:grpSpPr>
          <a:xfrm>
            <a:off x="5868145" y="-11876"/>
            <a:ext cx="3275856" cy="639944"/>
            <a:chOff x="5989711" y="-11875"/>
            <a:chExt cx="3109497" cy="511222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175135" cy="522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ole tekstowe 14"/>
          <p:cNvSpPr txBox="1"/>
          <p:nvPr/>
        </p:nvSpPr>
        <p:spPr>
          <a:xfrm>
            <a:off x="-36511" y="148478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 smtClean="0">
                <a:solidFill>
                  <a:prstClr val="black"/>
                </a:solidFill>
              </a:rPr>
              <a:t>MC</a:t>
            </a:r>
            <a:endParaRPr lang="pl-PL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2339752" y="620688"/>
            <a:ext cx="4464496" cy="792088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3. miejsce</a:t>
            </a:r>
          </a:p>
        </p:txBody>
      </p:sp>
      <p:sp>
        <p:nvSpPr>
          <p:cNvPr id="7" name="Prostokąt 6"/>
          <p:cNvSpPr/>
          <p:nvPr/>
        </p:nvSpPr>
        <p:spPr>
          <a:xfrm>
            <a:off x="0" y="0"/>
            <a:ext cx="9107488" cy="4987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 - Ekstraklasa</a:t>
            </a:r>
            <a:endParaRPr lang="pl-PL" sz="2400" b="1" dirty="0">
              <a:solidFill>
                <a:prstClr val="white"/>
              </a:solidFill>
            </a:endParaRPr>
          </a:p>
        </p:txBody>
      </p:sp>
      <p:grpSp>
        <p:nvGrpSpPr>
          <p:cNvPr id="10" name="Grupa 9"/>
          <p:cNvGrpSpPr/>
          <p:nvPr/>
        </p:nvGrpSpPr>
        <p:grpSpPr>
          <a:xfrm>
            <a:off x="5989711" y="-11876"/>
            <a:ext cx="3126351" cy="558141"/>
            <a:chOff x="5989711" y="-11875"/>
            <a:chExt cx="3126351" cy="511222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6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60432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172400" y="514026"/>
            <a:ext cx="952676" cy="17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62" y="2797755"/>
            <a:ext cx="1331640" cy="171136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rostokąt 2"/>
          <p:cNvSpPr/>
          <p:nvPr/>
        </p:nvSpPr>
        <p:spPr>
          <a:xfrm>
            <a:off x="2627784" y="4715852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Sajko Mateusz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2" name="Picture 4" descr="X:\General Affairs\Wspólne dla GA i HR\Employees\Nowi\16.01.2017\Matoszko Łukas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41" y="2797755"/>
            <a:ext cx="1140911" cy="1711365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4412883" y="47251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prstClr val="black"/>
                </a:solidFill>
              </a:rPr>
              <a:t>Matoszko</a:t>
            </a:r>
            <a:r>
              <a:rPr lang="pl-PL" dirty="0">
                <a:solidFill>
                  <a:prstClr val="black"/>
                </a:solidFill>
              </a:rPr>
              <a:t> Łukasz	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88044"/>
            <a:ext cx="1305377" cy="1421276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155575" y="6372036"/>
            <a:ext cx="2057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Staniszewski</a:t>
            </a:r>
            <a:r>
              <a:rPr lang="en-US" dirty="0">
                <a:solidFill>
                  <a:prstClr val="black"/>
                </a:solidFill>
              </a:rPr>
              <a:t> Marcin</a:t>
            </a:r>
          </a:p>
        </p:txBody>
      </p:sp>
      <p:pic>
        <p:nvPicPr>
          <p:cNvPr id="2054" name="Picture 6" descr="X:\General Affairs\Wspólne dla GA i HR\Employees\Nowi\2017\11.10.16\Iwaniec Agnieszk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50869"/>
            <a:ext cx="847874" cy="1270680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stokąt 7"/>
          <p:cNvSpPr/>
          <p:nvPr/>
        </p:nvSpPr>
        <p:spPr>
          <a:xfrm>
            <a:off x="3413617" y="6444044"/>
            <a:ext cx="18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Iwaniec</a:t>
            </a:r>
            <a:r>
              <a:rPr lang="en-US" dirty="0">
                <a:solidFill>
                  <a:prstClr val="black"/>
                </a:solidFill>
              </a:rPr>
              <a:t> Agnieszka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085" y="2420888"/>
            <a:ext cx="1119921" cy="1360529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rostokąt 8"/>
          <p:cNvSpPr/>
          <p:nvPr/>
        </p:nvSpPr>
        <p:spPr>
          <a:xfrm>
            <a:off x="7188813" y="3933056"/>
            <a:ext cx="1858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Fełeńczak</a:t>
            </a:r>
            <a:r>
              <a:rPr lang="en-US" dirty="0">
                <a:solidFill>
                  <a:prstClr val="black"/>
                </a:solidFill>
              </a:rPr>
              <a:t> Bogdan</a:t>
            </a:r>
          </a:p>
        </p:txBody>
      </p:sp>
      <p:pic>
        <p:nvPicPr>
          <p:cNvPr id="2056" name="Picture 8" descr="X:\General Affairs\Wspólne dla GA i HR\Employees\PEPEDC\ZDJ\01244_A. Jarosz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6" y="2253819"/>
            <a:ext cx="1390481" cy="1535221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SoÅnicka-Krawczyk Ane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4984410"/>
            <a:ext cx="1160735" cy="149081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Prostokąt 13"/>
          <p:cNvSpPr/>
          <p:nvPr/>
        </p:nvSpPr>
        <p:spPr>
          <a:xfrm>
            <a:off x="7241690" y="6475222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Sośnicka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Aneta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pole tekstowe 23"/>
          <p:cNvSpPr txBox="1"/>
          <p:nvPr/>
        </p:nvSpPr>
        <p:spPr>
          <a:xfrm>
            <a:off x="179512" y="869811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 smtClean="0">
                <a:solidFill>
                  <a:prstClr val="black"/>
                </a:solidFill>
              </a:rPr>
              <a:t>HVAC</a:t>
            </a:r>
            <a:endParaRPr lang="pl-PL" sz="4800" b="1" dirty="0">
              <a:solidFill>
                <a:prstClr val="black"/>
              </a:solidFill>
            </a:endParaRPr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18" y="1463171"/>
            <a:ext cx="4127178" cy="124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/>
        </p:nvSpPr>
        <p:spPr>
          <a:xfrm>
            <a:off x="395536" y="3995772"/>
            <a:ext cx="12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Jarosz Anita</a:t>
            </a:r>
          </a:p>
        </p:txBody>
      </p:sp>
    </p:spTree>
    <p:extLst>
      <p:ext uri="{BB962C8B-B14F-4D97-AF65-F5344CB8AC3E}">
        <p14:creationId xmlns:p14="http://schemas.microsoft.com/office/powerpoint/2010/main" val="408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/>
          </p:cNvSpPr>
          <p:nvPr/>
        </p:nvSpPr>
        <p:spPr bwMode="auto">
          <a:xfrm>
            <a:off x="0" y="655320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>
            <a:extLst/>
          </a:lstStyle>
          <a:p>
            <a:pPr marL="411163" indent="-342900">
              <a:spcBef>
                <a:spcPts val="700"/>
              </a:spcBef>
              <a:buSzPct val="95000"/>
              <a:buFont typeface="Wingdings"/>
              <a:buNone/>
              <a:defRPr/>
            </a:pPr>
            <a:r>
              <a:rPr lang="pl-PL" sz="3200" b="1" i="1" dirty="0">
                <a:solidFill>
                  <a:prstClr val="white"/>
                </a:solidFill>
                <a:cs typeface="Arial" charset="0"/>
              </a:rPr>
              <a:t>SGA  2016 </a:t>
            </a:r>
          </a:p>
        </p:txBody>
      </p:sp>
      <p:sp>
        <p:nvSpPr>
          <p:cNvPr id="18" name="Prostokąt 17"/>
          <p:cNvSpPr/>
          <p:nvPr/>
        </p:nvSpPr>
        <p:spPr>
          <a:xfrm>
            <a:off x="0" y="-1"/>
            <a:ext cx="9144000" cy="499347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pl-PL" sz="2400" b="1" kern="0" dirty="0" smtClean="0">
                <a:solidFill>
                  <a:prstClr val="white"/>
                </a:solidFill>
              </a:rPr>
              <a:t>25. </a:t>
            </a:r>
            <a:r>
              <a:rPr lang="pl-PL" sz="2400" b="1" kern="0" dirty="0">
                <a:solidFill>
                  <a:prstClr val="white"/>
                </a:solidFill>
              </a:rPr>
              <a:t>edycja SGA </a:t>
            </a:r>
            <a:r>
              <a:rPr lang="pl-PL" sz="2400" b="1" kern="0" dirty="0" smtClean="0">
                <a:solidFill>
                  <a:prstClr val="white"/>
                </a:solidFill>
              </a:rPr>
              <a:t>– wyniki – Ekstraklasa</a:t>
            </a:r>
            <a:endParaRPr lang="pl-PL" sz="2400" b="1" kern="0" dirty="0">
              <a:solidFill>
                <a:prstClr val="white"/>
              </a:solidFill>
            </a:endParaRPr>
          </a:p>
        </p:txBody>
      </p:sp>
      <p:sp>
        <p:nvSpPr>
          <p:cNvPr id="2" name="Prostokąt 1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13" name="Grupa 12"/>
          <p:cNvGrpSpPr/>
          <p:nvPr/>
        </p:nvGrpSpPr>
        <p:grpSpPr>
          <a:xfrm>
            <a:off x="6084168" y="-11876"/>
            <a:ext cx="3096344" cy="539449"/>
            <a:chOff x="5989711" y="-11875"/>
            <a:chExt cx="3109497" cy="511222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1" name="Prostokąt 20"/>
          <p:cNvSpPr/>
          <p:nvPr/>
        </p:nvSpPr>
        <p:spPr>
          <a:xfrm>
            <a:off x="2434588" y="620688"/>
            <a:ext cx="4153635" cy="64807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2. miejsce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989857" y="527574"/>
            <a:ext cx="1072532" cy="19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C:\Users\r.cybinski\AppData\Local\Microsoft\Windows\Temporary Internet Files\Content.IE5\9ZV1OLR6\MC900250460[1].wmf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0192" y="476672"/>
            <a:ext cx="147796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0147" r="7130" b="15635"/>
          <a:stretch/>
        </p:blipFill>
        <p:spPr bwMode="auto">
          <a:xfrm>
            <a:off x="2451058" y="2743200"/>
            <a:ext cx="594360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/>
        </p:nvSpPr>
        <p:spPr>
          <a:xfrm>
            <a:off x="127992" y="2132856"/>
            <a:ext cx="6172200" cy="449353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defRPr/>
            </a:pPr>
            <a:r>
              <a:rPr lang="pl-PL" sz="2000" b="1" u="sng" dirty="0">
                <a:ln w="50800"/>
                <a:solidFill>
                  <a:srgbClr val="C0504D">
                    <a:lumMod val="50000"/>
                  </a:srgbClr>
                </a:solidFill>
              </a:rPr>
              <a:t>Marcin Kusiak</a:t>
            </a: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Maintanance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Andrzej </a:t>
            </a:r>
            <a:r>
              <a:rPr lang="pl-PL" sz="2000" b="1" dirty="0" err="1">
                <a:ln w="50800"/>
                <a:solidFill>
                  <a:srgbClr val="C0504D">
                    <a:lumMod val="50000"/>
                  </a:srgbClr>
                </a:solidFill>
              </a:rPr>
              <a:t>Kindra</a:t>
            </a:r>
            <a:endParaRPr lang="pl-PL" sz="20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Maintanance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Bartłomiej Sielicki</a:t>
            </a: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Production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Tomasz Gliszczyński</a:t>
            </a: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Maintanance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Tomasz </a:t>
            </a:r>
            <a:r>
              <a:rPr lang="pl-PL" sz="2000" b="1" dirty="0" err="1">
                <a:ln w="50800"/>
                <a:solidFill>
                  <a:srgbClr val="C0504D">
                    <a:lumMod val="50000"/>
                  </a:srgbClr>
                </a:solidFill>
              </a:rPr>
              <a:t>Kokoszanek</a:t>
            </a:r>
            <a:endParaRPr lang="pl-PL" sz="20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Maintanance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Artur Bednarek</a:t>
            </a: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Quality</a:t>
            </a:r>
            <a:r>
              <a:rPr lang="pl-PL" dirty="0">
                <a:ln w="50800"/>
                <a:solidFill>
                  <a:srgbClr val="C0504D">
                    <a:lumMod val="50000"/>
                  </a:srgbClr>
                </a:solidFill>
              </a:rPr>
              <a:t> Control</a:t>
            </a:r>
          </a:p>
          <a:p>
            <a:pPr>
              <a:defRPr/>
            </a:pPr>
            <a:endParaRPr lang="pl-PL" sz="300" b="1" dirty="0">
              <a:ln w="50800"/>
              <a:solidFill>
                <a:srgbClr val="C0504D">
                  <a:lumMod val="50000"/>
                </a:srgbClr>
              </a:solidFill>
            </a:endParaRPr>
          </a:p>
          <a:p>
            <a:pPr>
              <a:defRPr/>
            </a:pPr>
            <a:r>
              <a:rPr lang="pl-PL" sz="2000" b="1" dirty="0">
                <a:ln w="50800"/>
                <a:solidFill>
                  <a:srgbClr val="C0504D">
                    <a:lumMod val="50000"/>
                  </a:srgbClr>
                </a:solidFill>
              </a:rPr>
              <a:t>Andrzej Koehler </a:t>
            </a:r>
          </a:p>
          <a:p>
            <a:pPr>
              <a:defRPr/>
            </a:pPr>
            <a:r>
              <a:rPr lang="pl-PL" dirty="0" err="1">
                <a:ln w="50800"/>
                <a:solidFill>
                  <a:srgbClr val="C0504D">
                    <a:lumMod val="50000"/>
                  </a:srgbClr>
                </a:solidFill>
              </a:rPr>
              <a:t>Maintanance</a:t>
            </a:r>
            <a:endParaRPr lang="pl-PL" dirty="0">
              <a:ln w="50800"/>
              <a:solidFill>
                <a:srgbClr val="C0504D">
                  <a:lumMod val="50000"/>
                </a:srgbClr>
              </a:solidFill>
            </a:endParaRPr>
          </a:p>
        </p:txBody>
      </p:sp>
      <p:sp>
        <p:nvSpPr>
          <p:cNvPr id="19" name="Prostokąt 18"/>
          <p:cNvSpPr/>
          <p:nvPr/>
        </p:nvSpPr>
        <p:spPr>
          <a:xfrm>
            <a:off x="2135832" y="1340768"/>
            <a:ext cx="5604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504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MC MANIACS</a:t>
            </a:r>
          </a:p>
        </p:txBody>
      </p:sp>
    </p:spTree>
    <p:extLst>
      <p:ext uri="{BB962C8B-B14F-4D97-AF65-F5344CB8AC3E}">
        <p14:creationId xmlns:p14="http://schemas.microsoft.com/office/powerpoint/2010/main" val="11765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/>
        </p:nvSpPr>
        <p:spPr>
          <a:xfrm>
            <a:off x="0" y="0"/>
            <a:ext cx="9144000" cy="5343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400" b="1" dirty="0" smtClean="0">
                <a:solidFill>
                  <a:prstClr val="white"/>
                </a:solidFill>
              </a:rPr>
              <a:t>25. </a:t>
            </a:r>
            <a:r>
              <a:rPr lang="pl-PL" sz="2400" b="1" dirty="0">
                <a:solidFill>
                  <a:prstClr val="white"/>
                </a:solidFill>
              </a:rPr>
              <a:t>edycja SGA </a:t>
            </a:r>
            <a:r>
              <a:rPr lang="pl-PL" sz="2400" b="1" dirty="0" smtClean="0">
                <a:solidFill>
                  <a:prstClr val="white"/>
                </a:solidFill>
              </a:rPr>
              <a:t>– wyniki-Ekstraklasa</a:t>
            </a:r>
            <a:endParaRPr lang="pl-PL" sz="2400" b="1" dirty="0">
              <a:solidFill>
                <a:prstClr val="white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2267744" y="669531"/>
            <a:ext cx="4464496" cy="671237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pl-PL" sz="5000" b="1" spc="300" dirty="0">
                <a:ln w="1143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1. miejsce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107504" y="620687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 smtClean="0">
                <a:solidFill>
                  <a:prstClr val="black"/>
                </a:solidFill>
              </a:rPr>
              <a:t>ADM-IT</a:t>
            </a:r>
            <a:endParaRPr lang="pl-PL" sz="4000" b="1" dirty="0">
              <a:solidFill>
                <a:prstClr val="black"/>
              </a:solidFill>
            </a:endParaRPr>
          </a:p>
        </p:txBody>
      </p:sp>
      <p:grpSp>
        <p:nvGrpSpPr>
          <p:cNvPr id="18" name="Grupa 17"/>
          <p:cNvGrpSpPr/>
          <p:nvPr/>
        </p:nvGrpSpPr>
        <p:grpSpPr>
          <a:xfrm>
            <a:off x="5940152" y="-11876"/>
            <a:ext cx="3189915" cy="641267"/>
            <a:chOff x="5989711" y="-11875"/>
            <a:chExt cx="3109497" cy="511222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8344" y="620687"/>
            <a:ext cx="1401950" cy="264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3" y="1412776"/>
            <a:ext cx="7103677" cy="542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323528" y="764704"/>
            <a:ext cx="8207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Model 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oceny 180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°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- przełożony  i 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pracownik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l-PL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Rozmowa </a:t>
            </a:r>
            <a:r>
              <a:rPr lang="pl-PL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oceniająca 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- pracownik bierze udział 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w ocenie 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łącznie </a:t>
            </a:r>
            <a:b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</a:b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                                      z przełożonym (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dwustronna ocena)</a:t>
            </a:r>
            <a:endParaRPr lang="pl-PL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95288" y="2420938"/>
            <a:ext cx="8424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4400" b="1" u="sng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076" name="Oval 5"/>
          <p:cNvSpPr>
            <a:spLocks noChangeArrowheads="1"/>
          </p:cNvSpPr>
          <p:nvPr/>
        </p:nvSpPr>
        <p:spPr bwMode="auto">
          <a:xfrm>
            <a:off x="179512" y="1772816"/>
            <a:ext cx="2089150" cy="100811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 dirty="0">
                <a:solidFill>
                  <a:prstClr val="black"/>
                </a:solidFill>
              </a:rPr>
              <a:t>PRZEŁOŻONY </a:t>
            </a:r>
          </a:p>
          <a:p>
            <a:pPr algn="ctr"/>
            <a:r>
              <a:rPr lang="pl-PL" sz="2000" b="1" dirty="0">
                <a:solidFill>
                  <a:prstClr val="black"/>
                </a:solidFill>
              </a:rPr>
              <a:t>90</a:t>
            </a:r>
            <a:r>
              <a:rPr lang="en-US" sz="2000" b="1" dirty="0">
                <a:solidFill>
                  <a:prstClr val="black"/>
                </a:solidFill>
                <a:cs typeface="Tahoma" pitchFamily="34" charset="0"/>
              </a:rPr>
              <a:t>°</a:t>
            </a:r>
          </a:p>
        </p:txBody>
      </p:sp>
      <p:sp>
        <p:nvSpPr>
          <p:cNvPr id="3077" name="Oval 6"/>
          <p:cNvSpPr>
            <a:spLocks noChangeArrowheads="1"/>
          </p:cNvSpPr>
          <p:nvPr/>
        </p:nvSpPr>
        <p:spPr bwMode="auto">
          <a:xfrm>
            <a:off x="3419872" y="1772816"/>
            <a:ext cx="1800225" cy="100811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 dirty="0">
                <a:solidFill>
                  <a:prstClr val="black"/>
                </a:solidFill>
              </a:rPr>
              <a:t>PRACOWNIK</a:t>
            </a:r>
            <a:endParaRPr lang="en-US" sz="20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078" name="Oval 7"/>
          <p:cNvSpPr>
            <a:spLocks noChangeArrowheads="1"/>
          </p:cNvSpPr>
          <p:nvPr/>
        </p:nvSpPr>
        <p:spPr bwMode="auto">
          <a:xfrm>
            <a:off x="6516216" y="1772816"/>
            <a:ext cx="1800225" cy="100811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 dirty="0">
                <a:solidFill>
                  <a:prstClr val="black"/>
                </a:solidFill>
              </a:rPr>
              <a:t>PRACOWNIK</a:t>
            </a:r>
          </a:p>
          <a:p>
            <a:pPr algn="ctr"/>
            <a:r>
              <a:rPr lang="pl-PL" sz="2000" b="1" dirty="0">
                <a:solidFill>
                  <a:prstClr val="black"/>
                </a:solidFill>
              </a:rPr>
              <a:t>90</a:t>
            </a:r>
            <a:r>
              <a:rPr lang="en-US" sz="2000" b="1" dirty="0">
                <a:solidFill>
                  <a:prstClr val="black"/>
                </a:solidFill>
                <a:cs typeface="Tahoma" pitchFamily="34" charset="0"/>
              </a:rPr>
              <a:t>°</a:t>
            </a:r>
          </a:p>
        </p:txBody>
      </p:sp>
      <p:sp>
        <p:nvSpPr>
          <p:cNvPr id="3079" name="Line 8"/>
          <p:cNvSpPr>
            <a:spLocks noChangeShapeType="1"/>
          </p:cNvSpPr>
          <p:nvPr/>
        </p:nvSpPr>
        <p:spPr bwMode="auto">
          <a:xfrm flipV="1">
            <a:off x="2267744" y="2276871"/>
            <a:ext cx="1152525" cy="0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3080" name="Line 9"/>
          <p:cNvSpPr>
            <a:spLocks noChangeShapeType="1"/>
          </p:cNvSpPr>
          <p:nvPr/>
        </p:nvSpPr>
        <p:spPr bwMode="auto">
          <a:xfrm flipH="1">
            <a:off x="5220072" y="2276871"/>
            <a:ext cx="1295400" cy="0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218122" name="AutoShape 10"/>
          <p:cNvSpPr>
            <a:spLocks noChangeArrowheads="1"/>
          </p:cNvSpPr>
          <p:nvPr/>
        </p:nvSpPr>
        <p:spPr bwMode="auto">
          <a:xfrm>
            <a:off x="179388" y="3502199"/>
            <a:ext cx="2233612" cy="1295400"/>
          </a:xfrm>
          <a:prstGeom prst="homePlate">
            <a:avLst>
              <a:gd name="adj" fmla="val 43107"/>
            </a:avLst>
          </a:prstGeom>
          <a:solidFill>
            <a:srgbClr val="FFFF66"/>
          </a:solidFill>
          <a:ln w="952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pl-PL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Liderzy</a:t>
            </a:r>
          </a:p>
          <a:p>
            <a:pPr>
              <a:defRPr/>
            </a:pPr>
            <a:r>
              <a:rPr lang="pl-PL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Operatorzy</a:t>
            </a:r>
          </a:p>
          <a:p>
            <a:pPr>
              <a:defRPr/>
            </a:pPr>
            <a:r>
              <a:rPr lang="pl-PL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Technicy</a:t>
            </a:r>
            <a:endParaRPr lang="en-US" sz="20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18123" name="AutoShape 11"/>
          <p:cNvSpPr>
            <a:spLocks noChangeArrowheads="1"/>
          </p:cNvSpPr>
          <p:nvPr/>
        </p:nvSpPr>
        <p:spPr bwMode="auto">
          <a:xfrm>
            <a:off x="2627784" y="3501876"/>
            <a:ext cx="2663825" cy="1295400"/>
          </a:xfrm>
          <a:prstGeom prst="homePlate">
            <a:avLst>
              <a:gd name="adj" fmla="val 51409"/>
            </a:avLst>
          </a:prstGeom>
          <a:solidFill>
            <a:srgbClr val="CCFF99"/>
          </a:solidFill>
          <a:ln w="9525" algn="ctr">
            <a:solidFill>
              <a:srgbClr val="FFFF00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l-PL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zachowania</a:t>
            </a:r>
          </a:p>
          <a:p>
            <a:pPr algn="ctr">
              <a:defRPr/>
            </a:pPr>
            <a:r>
              <a:rPr lang="pl-PL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wyniki</a:t>
            </a:r>
            <a:endParaRPr lang="en-US" sz="20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18124" name="Rectangle 12"/>
          <p:cNvSpPr>
            <a:spLocks noChangeArrowheads="1"/>
          </p:cNvSpPr>
          <p:nvPr/>
        </p:nvSpPr>
        <p:spPr bwMode="auto">
          <a:xfrm>
            <a:off x="5436096" y="3502199"/>
            <a:ext cx="3024188" cy="1295078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pl-PL" sz="2800" b="1" dirty="0">
                <a:solidFill>
                  <a:prstClr val="black"/>
                </a:solidFill>
                <a:latin typeface="Arial" charset="0"/>
                <a:cs typeface="Arial" charset="0"/>
              </a:rPr>
              <a:t>Arkusze oceny:</a:t>
            </a:r>
          </a:p>
          <a:p>
            <a:pPr>
              <a:defRPr/>
            </a:pPr>
            <a:r>
              <a:rPr lang="pl-PL" sz="2800" b="1" dirty="0">
                <a:solidFill>
                  <a:prstClr val="black"/>
                </a:solidFill>
                <a:latin typeface="Arial" charset="0"/>
                <a:cs typeface="Arial" charset="0"/>
              </a:rPr>
              <a:t>- F 190</a:t>
            </a:r>
          </a:p>
          <a:p>
            <a:pPr>
              <a:defRPr/>
            </a:pPr>
            <a:r>
              <a:rPr lang="pl-PL" sz="2800" b="1" dirty="0">
                <a:solidFill>
                  <a:prstClr val="black"/>
                </a:solidFill>
                <a:latin typeface="Arial" charset="0"/>
                <a:cs typeface="Arial" charset="0"/>
              </a:rPr>
              <a:t>- F 185</a:t>
            </a:r>
            <a:endParaRPr lang="en-US" sz="28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07963" y="3057314"/>
            <a:ext cx="2232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l-PL" sz="2000" b="1" dirty="0">
                <a:solidFill>
                  <a:srgbClr val="C0504D"/>
                </a:solidFill>
              </a:rPr>
              <a:t>Osoby oceniane</a:t>
            </a:r>
            <a:r>
              <a:rPr lang="pl-PL" sz="2000" dirty="0">
                <a:solidFill>
                  <a:srgbClr val="C0504D"/>
                </a:solidFill>
              </a:rPr>
              <a:t> </a:t>
            </a:r>
          </a:p>
        </p:txBody>
      </p:sp>
      <p:sp>
        <p:nvSpPr>
          <p:cNvPr id="3085" name="Text Box 14"/>
          <p:cNvSpPr txBox="1">
            <a:spLocks noChangeArrowheads="1"/>
          </p:cNvSpPr>
          <p:nvPr/>
        </p:nvSpPr>
        <p:spPr bwMode="auto">
          <a:xfrm>
            <a:off x="2411760" y="3069828"/>
            <a:ext cx="25922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l-PL" sz="2000" b="1" dirty="0">
                <a:solidFill>
                  <a:srgbClr val="C0504D"/>
                </a:solidFill>
              </a:rPr>
              <a:t>Przedmiot oceny</a:t>
            </a:r>
            <a:r>
              <a:rPr lang="pl-PL" sz="20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363865" y="3102089"/>
            <a:ext cx="316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sz="2000" b="1" dirty="0">
                <a:solidFill>
                  <a:srgbClr val="C0504D"/>
                </a:solidFill>
              </a:rPr>
              <a:t>Narzędzia</a:t>
            </a:r>
            <a:r>
              <a:rPr lang="pl-PL" sz="2000" dirty="0">
                <a:solidFill>
                  <a:srgbClr val="C0504D"/>
                </a:solidFill>
              </a:rPr>
              <a:t> </a:t>
            </a:r>
            <a:r>
              <a:rPr lang="pl-PL" sz="2000" b="1" dirty="0">
                <a:solidFill>
                  <a:srgbClr val="C0504D"/>
                </a:solidFill>
              </a:rPr>
              <a:t>do oceny  </a:t>
            </a:r>
          </a:p>
        </p:txBody>
      </p:sp>
      <p:sp>
        <p:nvSpPr>
          <p:cNvPr id="16" name="Prostokąt 15"/>
          <p:cNvSpPr/>
          <p:nvPr/>
        </p:nvSpPr>
        <p:spPr>
          <a:xfrm>
            <a:off x="0" y="0"/>
            <a:ext cx="6875463" cy="6207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8" name="Rectangle 295"/>
          <p:cNvSpPr>
            <a:spLocks noChangeArrowheads="1"/>
          </p:cNvSpPr>
          <p:nvPr/>
        </p:nvSpPr>
        <p:spPr bwMode="auto">
          <a:xfrm>
            <a:off x="0" y="0"/>
            <a:ext cx="709295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Ocena wydajności </a:t>
            </a: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1. 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półrocze </a:t>
            </a: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FY18 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 </a:t>
            </a:r>
            <a:r>
              <a:rPr lang="pl-PL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directs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 </a:t>
            </a: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(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operatorzy + technicy + liderzy)</a:t>
            </a:r>
            <a:endParaRPr lang="pl-PL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116" name="Prostokąt 19"/>
          <p:cNvSpPr>
            <a:spLocks noChangeArrowheads="1"/>
          </p:cNvSpPr>
          <p:nvPr/>
        </p:nvSpPr>
        <p:spPr bwMode="auto">
          <a:xfrm>
            <a:off x="36512" y="5013176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solidFill>
                  <a:prstClr val="black"/>
                </a:solidFill>
              </a:rPr>
              <a:t>Termin zakończenia całego procesu oceny - łącznie z weryfikacją / zatwierdzeniem przez przełożonych Kierowników / Dyrektorów </a:t>
            </a:r>
            <a:r>
              <a:rPr lang="pl-PL" b="1" dirty="0" smtClean="0">
                <a:solidFill>
                  <a:prstClr val="black"/>
                </a:solidFill>
              </a:rPr>
              <a:t> </a:t>
            </a:r>
            <a:r>
              <a:rPr lang="pl-PL" b="1" dirty="0">
                <a:solidFill>
                  <a:srgbClr val="FF0000"/>
                </a:solidFill>
              </a:rPr>
              <a:t>--&gt; </a:t>
            </a:r>
            <a:r>
              <a:rPr lang="pl-PL" b="1" dirty="0" smtClean="0">
                <a:solidFill>
                  <a:srgbClr val="FF0000"/>
                </a:solidFill>
              </a:rPr>
              <a:t>26 października 2018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20" name="pole tekstowe 19"/>
          <p:cNvSpPr txBox="1"/>
          <p:nvPr/>
        </p:nvSpPr>
        <p:spPr>
          <a:xfrm>
            <a:off x="539552" y="5733256"/>
            <a:ext cx="8064896" cy="954107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Uwaga!</a:t>
            </a:r>
          </a:p>
          <a:p>
            <a:r>
              <a:rPr lang="pl-PL" b="1" dirty="0" smtClean="0">
                <a:solidFill>
                  <a:prstClr val="black"/>
                </a:solidFill>
              </a:rPr>
              <a:t>Przypominamy, że po zakończeniu ocen wydajności wśród pracowników zostanie przeprowadzona ankieta </a:t>
            </a:r>
            <a:r>
              <a:rPr lang="pl-PL" b="1" dirty="0" smtClean="0">
                <a:solidFill>
                  <a:srgbClr val="1F497D"/>
                </a:solidFill>
              </a:rPr>
              <a:t>- </a:t>
            </a:r>
            <a:r>
              <a:rPr lang="pl-PL" sz="2000" b="1" dirty="0" err="1" smtClean="0">
                <a:solidFill>
                  <a:srgbClr val="1F497D"/>
                </a:solidFill>
              </a:rPr>
              <a:t>Index</a:t>
            </a:r>
            <a:r>
              <a:rPr lang="pl-PL" sz="2000" b="1" dirty="0" smtClean="0">
                <a:solidFill>
                  <a:srgbClr val="1F497D"/>
                </a:solidFill>
              </a:rPr>
              <a:t> Lidera</a:t>
            </a:r>
            <a:endParaRPr lang="pl-PL" sz="2000" b="1" dirty="0">
              <a:solidFill>
                <a:srgbClr val="1F497D"/>
              </a:solidFill>
            </a:endParaRPr>
          </a:p>
        </p:txBody>
      </p:sp>
      <p:grpSp>
        <p:nvGrpSpPr>
          <p:cNvPr id="21" name="Grupa 20"/>
          <p:cNvGrpSpPr/>
          <p:nvPr/>
        </p:nvGrpSpPr>
        <p:grpSpPr>
          <a:xfrm>
            <a:off x="5997040" y="-11876"/>
            <a:ext cx="3124618" cy="700645"/>
            <a:chOff x="5989711" y="-11875"/>
            <a:chExt cx="3109497" cy="511222"/>
          </a:xfrm>
        </p:grpSpPr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3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36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23528" y="764704"/>
            <a:ext cx="82809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Model oceny 180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°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- przełożony  i 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pracownik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Pracownik bierze udział 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w ocenie (</a:t>
            </a:r>
            <a:r>
              <a:rPr lang="pl-PL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self</a:t>
            </a:r>
            <a:r>
              <a:rPr lang="pl-PL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pl-PL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evaluation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) </a:t>
            </a:r>
          </a:p>
          <a:p>
            <a:pPr>
              <a:defRPr/>
            </a:pP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pl-PL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    łącznie z przełożonym  </a:t>
            </a:r>
            <a:r>
              <a:rPr lang="pl-PL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- dwustronna ocena</a:t>
            </a:r>
            <a:endParaRPr lang="pl-PL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136" name="Oval 5"/>
          <p:cNvSpPr>
            <a:spLocks noChangeArrowheads="1"/>
          </p:cNvSpPr>
          <p:nvPr/>
        </p:nvSpPr>
        <p:spPr bwMode="auto">
          <a:xfrm>
            <a:off x="263106" y="1772816"/>
            <a:ext cx="1921962" cy="86449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b="1" dirty="0">
                <a:solidFill>
                  <a:prstClr val="black"/>
                </a:solidFill>
              </a:rPr>
              <a:t>PRZEŁOŻONY </a:t>
            </a:r>
          </a:p>
          <a:p>
            <a:pPr algn="ctr"/>
            <a:r>
              <a:rPr lang="pl-PL" b="1" dirty="0">
                <a:solidFill>
                  <a:prstClr val="black"/>
                </a:solidFill>
              </a:rPr>
              <a:t>90</a:t>
            </a:r>
            <a:r>
              <a:rPr lang="en-US" b="1" dirty="0">
                <a:solidFill>
                  <a:prstClr val="black"/>
                </a:solidFill>
                <a:cs typeface="Tahoma" pitchFamily="34" charset="0"/>
              </a:rPr>
              <a:t>°</a:t>
            </a:r>
          </a:p>
        </p:txBody>
      </p:sp>
      <p:sp>
        <p:nvSpPr>
          <p:cNvPr id="4137" name="Oval 6"/>
          <p:cNvSpPr>
            <a:spLocks noChangeArrowheads="1"/>
          </p:cNvSpPr>
          <p:nvPr/>
        </p:nvSpPr>
        <p:spPr bwMode="auto">
          <a:xfrm>
            <a:off x="3491905" y="1772816"/>
            <a:ext cx="1656160" cy="86449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b="1" dirty="0">
                <a:solidFill>
                  <a:prstClr val="black"/>
                </a:solidFill>
              </a:rPr>
              <a:t>PRACOWNIK</a:t>
            </a:r>
            <a:endParaRPr lang="en-US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4138" name="Oval 7"/>
          <p:cNvSpPr>
            <a:spLocks noChangeArrowheads="1"/>
          </p:cNvSpPr>
          <p:nvPr/>
        </p:nvSpPr>
        <p:spPr bwMode="auto">
          <a:xfrm>
            <a:off x="6588249" y="1772816"/>
            <a:ext cx="1656160" cy="864492"/>
          </a:xfrm>
          <a:prstGeom prst="ellipse">
            <a:avLst/>
          </a:prstGeom>
          <a:solidFill>
            <a:srgbClr val="FFC000"/>
          </a:solidFill>
          <a:ln w="317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b="1" dirty="0">
                <a:solidFill>
                  <a:prstClr val="black"/>
                </a:solidFill>
              </a:rPr>
              <a:t>PRACOWNIK</a:t>
            </a:r>
          </a:p>
          <a:p>
            <a:pPr algn="ctr"/>
            <a:r>
              <a:rPr lang="pl-PL" b="1" dirty="0">
                <a:solidFill>
                  <a:prstClr val="black"/>
                </a:solidFill>
              </a:rPr>
              <a:t>90</a:t>
            </a:r>
            <a:r>
              <a:rPr lang="en-US" b="1" dirty="0">
                <a:solidFill>
                  <a:prstClr val="black"/>
                </a:solidFill>
                <a:cs typeface="Tahoma" pitchFamily="34" charset="0"/>
              </a:rPr>
              <a:t>°</a:t>
            </a:r>
          </a:p>
        </p:txBody>
      </p:sp>
      <p:sp>
        <p:nvSpPr>
          <p:cNvPr id="4139" name="Line 8"/>
          <p:cNvSpPr>
            <a:spLocks noChangeShapeType="1"/>
          </p:cNvSpPr>
          <p:nvPr/>
        </p:nvSpPr>
        <p:spPr bwMode="auto">
          <a:xfrm flipV="1">
            <a:off x="2267744" y="2204863"/>
            <a:ext cx="1152525" cy="0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4140" name="Line 9"/>
          <p:cNvSpPr>
            <a:spLocks noChangeShapeType="1"/>
          </p:cNvSpPr>
          <p:nvPr/>
        </p:nvSpPr>
        <p:spPr bwMode="auto">
          <a:xfrm flipH="1">
            <a:off x="5220072" y="2060848"/>
            <a:ext cx="1295400" cy="0"/>
          </a:xfrm>
          <a:prstGeom prst="line">
            <a:avLst/>
          </a:prstGeom>
          <a:noFill/>
          <a:ln w="50800">
            <a:solidFill>
              <a:srgbClr val="FF0066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pl-PL">
              <a:solidFill>
                <a:prstClr val="black"/>
              </a:solidFill>
            </a:endParaRPr>
          </a:p>
        </p:txBody>
      </p:sp>
      <p:grpSp>
        <p:nvGrpSpPr>
          <p:cNvPr id="3" name="Grupa 13"/>
          <p:cNvGrpSpPr>
            <a:grpSpLocks/>
          </p:cNvGrpSpPr>
          <p:nvPr/>
        </p:nvGrpSpPr>
        <p:grpSpPr bwMode="auto">
          <a:xfrm>
            <a:off x="0" y="0"/>
            <a:ext cx="0" cy="0"/>
            <a:chOff x="0" y="0"/>
            <a:chExt cx="62" cy="62"/>
          </a:xfrm>
        </p:grpSpPr>
        <p:sp>
          <p:nvSpPr>
            <p:cNvPr id="4241" name="Line 46"/>
            <p:cNvSpPr>
              <a:spLocks noChangeShapeType="1"/>
            </p:cNvSpPr>
            <p:nvPr/>
          </p:nvSpPr>
          <p:spPr bwMode="auto">
            <a:xfrm flipV="1">
              <a:off x="2" y="4"/>
              <a:ext cx="51" cy="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>
                <a:solidFill>
                  <a:prstClr val="black"/>
                </a:solidFill>
              </a:endParaRPr>
            </a:p>
          </p:txBody>
        </p:sp>
        <p:sp>
          <p:nvSpPr>
            <p:cNvPr id="4242" name="Text Box 48"/>
            <p:cNvSpPr txBox="1">
              <a:spLocks noChangeArrowheads="1"/>
            </p:cNvSpPr>
            <p:nvPr/>
          </p:nvSpPr>
          <p:spPr bwMode="auto">
            <a:xfrm>
              <a:off x="0" y="0"/>
              <a:ext cx="40" cy="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 tIns="22860" rIns="0" bIns="0"/>
            <a:lstStyle/>
            <a:p>
              <a:r>
                <a:rPr lang="pl-PL" sz="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Month</a:t>
              </a:r>
            </a:p>
          </p:txBody>
        </p:sp>
        <p:sp>
          <p:nvSpPr>
            <p:cNvPr id="4243" name="Text Box 49"/>
            <p:cNvSpPr txBox="1">
              <a:spLocks noChangeArrowheads="1"/>
            </p:cNvSpPr>
            <p:nvPr/>
          </p:nvSpPr>
          <p:spPr bwMode="auto">
            <a:xfrm>
              <a:off x="35" y="43"/>
              <a:ext cx="27" cy="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 tIns="22860" rIns="0" bIns="0"/>
            <a:lstStyle/>
            <a:p>
              <a:r>
                <a:rPr lang="pl-PL" sz="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Day</a:t>
              </a:r>
            </a:p>
          </p:txBody>
        </p:sp>
      </p:grpSp>
      <p:grpSp>
        <p:nvGrpSpPr>
          <p:cNvPr id="4" name="Grupa 17"/>
          <p:cNvGrpSpPr>
            <a:grpSpLocks/>
          </p:cNvGrpSpPr>
          <p:nvPr/>
        </p:nvGrpSpPr>
        <p:grpSpPr bwMode="auto">
          <a:xfrm>
            <a:off x="0" y="0"/>
            <a:ext cx="0" cy="0"/>
            <a:chOff x="0" y="0"/>
            <a:chExt cx="62" cy="58"/>
          </a:xfrm>
        </p:grpSpPr>
        <p:sp>
          <p:nvSpPr>
            <p:cNvPr id="4238" name="Line 198"/>
            <p:cNvSpPr>
              <a:spLocks noChangeShapeType="1"/>
            </p:cNvSpPr>
            <p:nvPr/>
          </p:nvSpPr>
          <p:spPr bwMode="auto">
            <a:xfrm flipV="1">
              <a:off x="2" y="0"/>
              <a:ext cx="51" cy="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l-PL">
                <a:solidFill>
                  <a:prstClr val="black"/>
                </a:solidFill>
              </a:endParaRPr>
            </a:p>
          </p:txBody>
        </p:sp>
        <p:sp>
          <p:nvSpPr>
            <p:cNvPr id="4239" name="Text Box 199"/>
            <p:cNvSpPr txBox="1">
              <a:spLocks noChangeArrowheads="1"/>
            </p:cNvSpPr>
            <p:nvPr/>
          </p:nvSpPr>
          <p:spPr bwMode="auto">
            <a:xfrm>
              <a:off x="0" y="7"/>
              <a:ext cx="40" cy="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 tIns="22860" rIns="0" bIns="0"/>
            <a:lstStyle/>
            <a:p>
              <a:r>
                <a:rPr lang="pl-PL" sz="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Month</a:t>
              </a:r>
            </a:p>
          </p:txBody>
        </p:sp>
        <p:sp>
          <p:nvSpPr>
            <p:cNvPr id="4240" name="Text Box 200"/>
            <p:cNvSpPr txBox="1">
              <a:spLocks noChangeArrowheads="1"/>
            </p:cNvSpPr>
            <p:nvPr/>
          </p:nvSpPr>
          <p:spPr bwMode="auto">
            <a:xfrm>
              <a:off x="35" y="39"/>
              <a:ext cx="27" cy="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 tIns="22860" rIns="0" bIns="0"/>
            <a:lstStyle/>
            <a:p>
              <a:r>
                <a:rPr lang="pl-PL" sz="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Day</a:t>
              </a:r>
            </a:p>
          </p:txBody>
        </p:sp>
      </p:grpSp>
      <p:sp>
        <p:nvSpPr>
          <p:cNvPr id="4237" name="Prostokąt 22"/>
          <p:cNvSpPr>
            <a:spLocks noChangeArrowheads="1"/>
          </p:cNvSpPr>
          <p:nvPr/>
        </p:nvSpPr>
        <p:spPr bwMode="auto">
          <a:xfrm>
            <a:off x="34900" y="5517232"/>
            <a:ext cx="63373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l-PL" sz="1600" b="1" dirty="0">
                <a:solidFill>
                  <a:prstClr val="black"/>
                </a:solidFill>
              </a:rPr>
              <a:t>Termin zakończenia całego procesu oceny - łącznie z </a:t>
            </a:r>
            <a:r>
              <a:rPr lang="pl-PL" sz="1600" b="1" dirty="0" smtClean="0">
                <a:solidFill>
                  <a:prstClr val="black"/>
                </a:solidFill>
              </a:rPr>
              <a:t>weryfikacją/ </a:t>
            </a:r>
            <a:r>
              <a:rPr lang="pl-PL" sz="1600" b="1" dirty="0">
                <a:solidFill>
                  <a:prstClr val="black"/>
                </a:solidFill>
              </a:rPr>
              <a:t>zatwierdzeniem przez przełożonych </a:t>
            </a:r>
            <a:r>
              <a:rPr lang="pl-PL" sz="1600" b="1" dirty="0" smtClean="0">
                <a:solidFill>
                  <a:prstClr val="black"/>
                </a:solidFill>
              </a:rPr>
              <a:t>Kierowników/Dyrektorów </a:t>
            </a:r>
            <a:endParaRPr lang="pl-PL" sz="1600" b="1" dirty="0">
              <a:solidFill>
                <a:prstClr val="black"/>
              </a:solidFill>
            </a:endParaRPr>
          </a:p>
          <a:p>
            <a:r>
              <a:rPr lang="pl-PL" sz="1600" b="1" dirty="0" smtClean="0">
                <a:solidFill>
                  <a:srgbClr val="FF0000"/>
                </a:solidFill>
              </a:rPr>
              <a:t>--&gt; 26 października 2018</a:t>
            </a:r>
            <a:endParaRPr lang="pl-PL" sz="1600" b="1" dirty="0">
              <a:solidFill>
                <a:srgbClr val="FF0000"/>
              </a:solidFill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0" y="0"/>
            <a:ext cx="6875463" cy="6207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2" name="Rectangle 295"/>
          <p:cNvSpPr>
            <a:spLocks noChangeArrowheads="1"/>
          </p:cNvSpPr>
          <p:nvPr/>
        </p:nvSpPr>
        <p:spPr bwMode="auto">
          <a:xfrm>
            <a:off x="0" y="0"/>
            <a:ext cx="709295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Ocena Challenge </a:t>
            </a:r>
            <a:r>
              <a:rPr lang="pl-PL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Sheet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  </a:t>
            </a: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1. </a:t>
            </a:r>
            <a:r>
              <a:rPr lang="pl-PL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półrocze </a:t>
            </a: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FY18 </a:t>
            </a:r>
            <a:b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</a:br>
            <a:r>
              <a:rPr lang="pl-PL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 </a:t>
            </a:r>
            <a:r>
              <a:rPr lang="pl-PL" sz="19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indirects</a:t>
            </a:r>
            <a:r>
              <a:rPr lang="pl-PL" sz="19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 (pracownicy + specjaliści + kierownicy)</a:t>
            </a:r>
            <a:endParaRPr lang="pl-PL" sz="19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69985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2780928"/>
            <a:ext cx="7344816" cy="25493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2" name="Grupa 21"/>
          <p:cNvGrpSpPr/>
          <p:nvPr/>
        </p:nvGrpSpPr>
        <p:grpSpPr>
          <a:xfrm>
            <a:off x="6084168" y="-11875"/>
            <a:ext cx="3037489" cy="688770"/>
            <a:chOff x="5989711" y="-11875"/>
            <a:chExt cx="3109497" cy="511222"/>
          </a:xfrm>
        </p:grpSpPr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4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61" y="4579906"/>
            <a:ext cx="3356696" cy="22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69" y="1839060"/>
            <a:ext cx="2732827" cy="201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9" y="1628800"/>
            <a:ext cx="1605306" cy="204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O:\General Affairs\!GA 2018\ZDJ. GA\IMG_20181003_1152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5" y="1647582"/>
            <a:ext cx="1605306" cy="204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Informacje  bieżące </a:t>
            </a:r>
            <a:endParaRPr lang="pl-PL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4276090" y="1147487"/>
            <a:ext cx="432835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prstClr val="black"/>
                </a:solidFill>
              </a:rPr>
              <a:t>4. Przeniesione śmietniki przy wejściu na SLP od </a:t>
            </a:r>
          </a:p>
          <a:p>
            <a:pPr algn="ctr"/>
            <a:r>
              <a:rPr lang="pl-PL" sz="1600" b="1" dirty="0">
                <a:solidFill>
                  <a:prstClr val="black"/>
                </a:solidFill>
              </a:rPr>
              <a:t> </a:t>
            </a:r>
            <a:r>
              <a:rPr lang="pl-PL" sz="1600" b="1" dirty="0" smtClean="0">
                <a:solidFill>
                  <a:prstClr val="black"/>
                </a:solidFill>
              </a:rPr>
              <a:t>   strony parkingu </a:t>
            </a:r>
            <a:endParaRPr lang="pl-PL" sz="1600" b="1" dirty="0">
              <a:solidFill>
                <a:prstClr val="black"/>
              </a:solidFill>
            </a:endParaRPr>
          </a:p>
        </p:txBody>
      </p:sp>
      <p:pic>
        <p:nvPicPr>
          <p:cNvPr id="12" name="Picture 2" descr="Znalezione obrazy dla zapytania gryp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107" y="650930"/>
            <a:ext cx="1152128" cy="40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le tekstowe 12"/>
          <p:cNvSpPr txBox="1"/>
          <p:nvPr/>
        </p:nvSpPr>
        <p:spPr>
          <a:xfrm>
            <a:off x="69032" y="73441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prstClr val="black"/>
                </a:solidFill>
              </a:rPr>
              <a:t>2. Parking dla Kierowników i SV tymczasowo przeniesiony na parking zewnętrzny</a:t>
            </a:r>
          </a:p>
          <a:p>
            <a:r>
              <a:rPr lang="pl-PL" sz="1600" dirty="0" smtClean="0">
                <a:solidFill>
                  <a:prstClr val="black"/>
                </a:solidFill>
              </a:rPr>
              <a:t> </a:t>
            </a:r>
            <a:endParaRPr lang="pl-PL" sz="1600" dirty="0">
              <a:solidFill>
                <a:prstClr val="black"/>
              </a:solidFill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69032" y="1138971"/>
            <a:ext cx="396044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prstClr val="black"/>
                </a:solidFill>
              </a:rPr>
              <a:t>3. </a:t>
            </a:r>
            <a:r>
              <a:rPr lang="pl-PL" sz="1600" b="1" dirty="0">
                <a:solidFill>
                  <a:prstClr val="black"/>
                </a:solidFill>
              </a:rPr>
              <a:t>Nowe śmietniki  wzdłuż ul. </a:t>
            </a:r>
            <a:r>
              <a:rPr lang="pl-PL" sz="1600" b="1" dirty="0" smtClean="0">
                <a:solidFill>
                  <a:prstClr val="black"/>
                </a:solidFill>
              </a:rPr>
              <a:t>Fabrycznej </a:t>
            </a:r>
            <a:endParaRPr lang="pl-PL" sz="1600" b="1" dirty="0">
              <a:solidFill>
                <a:prstClr val="black"/>
              </a:solidFill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144517" y="3761797"/>
            <a:ext cx="381294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>
                <a:solidFill>
                  <a:prstClr val="black"/>
                </a:solidFill>
              </a:rPr>
              <a:t>5</a:t>
            </a:r>
            <a:r>
              <a:rPr lang="pl-PL" sz="1600" b="1" dirty="0" smtClean="0">
                <a:solidFill>
                  <a:prstClr val="black"/>
                </a:solidFill>
              </a:rPr>
              <a:t>. </a:t>
            </a:r>
            <a:r>
              <a:rPr lang="pl-PL" sz="1600" b="1" dirty="0" smtClean="0">
                <a:solidFill>
                  <a:prstClr val="black"/>
                </a:solidFill>
              </a:rPr>
              <a:t>Waga najazdowa dla TIR-ów </a:t>
            </a:r>
            <a:r>
              <a:rPr lang="pl-PL" sz="16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prace budowlane zakończone</a:t>
            </a:r>
            <a:r>
              <a:rPr lang="pl-PL" sz="1600" b="1" dirty="0" smtClean="0">
                <a:solidFill>
                  <a:prstClr val="black"/>
                </a:solidFill>
              </a:rPr>
              <a:t> </a:t>
            </a:r>
            <a:endParaRPr lang="pl-PL" sz="1600" dirty="0">
              <a:solidFill>
                <a:prstClr val="black"/>
              </a:solidFill>
            </a:endParaRPr>
          </a:p>
        </p:txBody>
      </p:sp>
      <p:pic>
        <p:nvPicPr>
          <p:cNvPr id="16" name="Picture 2" descr="O:\General Affairs\!GA 2018\ZDJ. GA\IMG_20181022_1013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7" y="4365104"/>
            <a:ext cx="1954630" cy="22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407511"/>
            <a:ext cx="1877198" cy="227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O:\General Affairs\!GA 2018\ZDJ. GA\IMG_20181022_10142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48" y="4592272"/>
            <a:ext cx="2810662" cy="21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ole tekstowe 18"/>
          <p:cNvSpPr txBox="1"/>
          <p:nvPr/>
        </p:nvSpPr>
        <p:spPr>
          <a:xfrm>
            <a:off x="4533795" y="3933055"/>
            <a:ext cx="381294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prstClr val="black"/>
                </a:solidFill>
              </a:rPr>
              <a:t>6</a:t>
            </a:r>
            <a:r>
              <a:rPr lang="pl-PL" sz="1600" b="1" dirty="0" smtClean="0">
                <a:solidFill>
                  <a:prstClr val="black"/>
                </a:solidFill>
              </a:rPr>
              <a:t>. </a:t>
            </a:r>
            <a:r>
              <a:rPr lang="pl-PL" sz="1600" b="1" dirty="0" smtClean="0">
                <a:solidFill>
                  <a:prstClr val="black"/>
                </a:solidFill>
              </a:rPr>
              <a:t>Parking wewnętrzny – wyznaczone  stanowiska postojowe dla samochodów</a:t>
            </a:r>
            <a:endParaRPr lang="pl-PL" sz="1600" dirty="0">
              <a:solidFill>
                <a:prstClr val="black"/>
              </a:solidFill>
            </a:endParaRPr>
          </a:p>
        </p:txBody>
      </p:sp>
      <p:grpSp>
        <p:nvGrpSpPr>
          <p:cNvPr id="20" name="Grupa 19"/>
          <p:cNvGrpSpPr/>
          <p:nvPr/>
        </p:nvGrpSpPr>
        <p:grpSpPr>
          <a:xfrm>
            <a:off x="6012160" y="-11875"/>
            <a:ext cx="3109497" cy="651148"/>
            <a:chOff x="5989711" y="-11875"/>
            <a:chExt cx="3109497" cy="511222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2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10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6" name="pole tekstowe 5"/>
          <p:cNvSpPr txBox="1"/>
          <p:nvPr/>
        </p:nvSpPr>
        <p:spPr>
          <a:xfrm>
            <a:off x="43283" y="476250"/>
            <a:ext cx="777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prstClr val="black"/>
                </a:solidFill>
              </a:rPr>
              <a:t>1. Szczepienia przeciwko grypie – ostatni termin 24.10.2018   g. 13:30 – 14.30</a:t>
            </a:r>
          </a:p>
          <a:p>
            <a:r>
              <a:rPr lang="pl-PL" dirty="0" smtClean="0">
                <a:solidFill>
                  <a:prstClr val="black"/>
                </a:solidFill>
              </a:rPr>
              <a:t> </a:t>
            </a:r>
            <a:endParaRPr lang="pl-P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2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CSR - Zbiórka dla hospicjum w </a:t>
            </a:r>
            <a:r>
              <a:rPr lang="pl-PL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L</a:t>
            </a:r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ubinie</a:t>
            </a:r>
            <a:endParaRPr lang="pl-PL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C:\Users\a.hofman\Desktop\pobrane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76" y="5085184"/>
            <a:ext cx="2867025" cy="14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8AA6~1.HOF\AppData\Local\Temp\notes719F4E\hospicjum p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64704"/>
            <a:ext cx="3672408" cy="563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539552" y="764704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solidFill>
                  <a:prstClr val="black"/>
                </a:solidFill>
              </a:rPr>
              <a:t>W LISTOPADZIE ZBIERAMY PIENIĄDZE DLA HOSPICJUM W LUBINIE </a:t>
            </a:r>
          </a:p>
          <a:p>
            <a:endParaRPr lang="pl-PL" b="1" dirty="0" smtClean="0">
              <a:solidFill>
                <a:prstClr val="black"/>
              </a:solidFill>
            </a:endParaRPr>
          </a:p>
          <a:p>
            <a:r>
              <a:rPr lang="pl-PL" b="1" u="sng" dirty="0" smtClean="0">
                <a:solidFill>
                  <a:prstClr val="black"/>
                </a:solidFill>
              </a:rPr>
              <a:t>W DZIALE FINANSOWYM :</a:t>
            </a:r>
          </a:p>
          <a:p>
            <a:r>
              <a:rPr lang="pl-PL" b="1" dirty="0" smtClean="0">
                <a:solidFill>
                  <a:srgbClr val="0070C0"/>
                </a:solidFill>
              </a:rPr>
              <a:t>do 16.11</a:t>
            </a:r>
          </a:p>
          <a:p>
            <a:endParaRPr lang="pl-PL" b="1" dirty="0">
              <a:solidFill>
                <a:srgbClr val="0070C0"/>
              </a:solidFill>
            </a:endParaRPr>
          </a:p>
          <a:p>
            <a:r>
              <a:rPr lang="pl-PL" b="1" u="sng" dirty="0" smtClean="0">
                <a:solidFill>
                  <a:prstClr val="black"/>
                </a:solidFill>
              </a:rPr>
              <a:t>W KANTYNIE ZAKŁADOWEJ :</a:t>
            </a:r>
          </a:p>
          <a:p>
            <a:r>
              <a:rPr lang="pl-PL" b="1" dirty="0" smtClean="0">
                <a:solidFill>
                  <a:srgbClr val="0070C0"/>
                </a:solidFill>
              </a:rPr>
              <a:t>9.11</a:t>
            </a:r>
          </a:p>
          <a:p>
            <a:r>
              <a:rPr lang="pl-PL" b="1" dirty="0" smtClean="0">
                <a:solidFill>
                  <a:srgbClr val="0070C0"/>
                </a:solidFill>
              </a:rPr>
              <a:t>12.11</a:t>
            </a:r>
          </a:p>
          <a:p>
            <a:r>
              <a:rPr lang="pl-PL" b="1" dirty="0" smtClean="0">
                <a:solidFill>
                  <a:srgbClr val="0070C0"/>
                </a:solidFill>
              </a:rPr>
              <a:t>14.11</a:t>
            </a:r>
          </a:p>
          <a:p>
            <a:r>
              <a:rPr lang="pl-PL" b="1" dirty="0" smtClean="0">
                <a:solidFill>
                  <a:srgbClr val="0070C0"/>
                </a:solidFill>
              </a:rPr>
              <a:t>16.11 </a:t>
            </a:r>
          </a:p>
          <a:p>
            <a:r>
              <a:rPr lang="pl-PL" b="1" dirty="0">
                <a:solidFill>
                  <a:srgbClr val="0070C0"/>
                </a:solidFill>
              </a:rPr>
              <a:t> </a:t>
            </a:r>
            <a:r>
              <a:rPr lang="pl-PL" b="1" dirty="0" smtClean="0">
                <a:solidFill>
                  <a:srgbClr val="0070C0"/>
                </a:solidFill>
              </a:rPr>
              <a:t>             </a:t>
            </a:r>
            <a:r>
              <a:rPr lang="pl-PL" b="1" dirty="0" smtClean="0">
                <a:solidFill>
                  <a:prstClr val="black"/>
                </a:solidFill>
              </a:rPr>
              <a:t>od 12:00 do 13:00</a:t>
            </a:r>
            <a:endParaRPr lang="pl-PL" b="1" dirty="0">
              <a:solidFill>
                <a:prstClr val="black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363069" y="448501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solidFill>
                  <a:srgbClr val="FF0000"/>
                </a:solidFill>
              </a:rPr>
              <a:t>TY RÓWNIEŻ MOŻESZ POMÓC !</a:t>
            </a:r>
            <a:endParaRPr lang="pl-PL" sz="2400" b="1" dirty="0">
              <a:solidFill>
                <a:srgbClr val="FF0000"/>
              </a:solidFill>
            </a:endParaRPr>
          </a:p>
        </p:txBody>
      </p:sp>
      <p:grpSp>
        <p:nvGrpSpPr>
          <p:cNvPr id="8" name="Grupa 7"/>
          <p:cNvGrpSpPr/>
          <p:nvPr/>
        </p:nvGrpSpPr>
        <p:grpSpPr>
          <a:xfrm>
            <a:off x="6012160" y="-11875"/>
            <a:ext cx="3109497" cy="651148"/>
            <a:chOff x="5989711" y="-11875"/>
            <a:chExt cx="3109497" cy="511222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0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11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iek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842362"/>
              </p:ext>
            </p:extLst>
          </p:nvPr>
        </p:nvGraphicFramePr>
        <p:xfrm>
          <a:off x="5724128" y="2275080"/>
          <a:ext cx="313372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3" name="Worksheet" r:id="rId4" imgW="3133776" imgH="4010053" progId="Excel.Sheet.8">
                  <p:embed/>
                </p:oleObj>
              </mc:Choice>
              <mc:Fallback>
                <p:oleObj name="Worksheet" r:id="rId4" imgW="3133776" imgH="401005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275080"/>
                        <a:ext cx="3133725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w</a:t>
            </a:r>
            <a:r>
              <a:rPr lang="pl-PL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rzesień 2018</a:t>
            </a:r>
            <a:endParaRPr lang="pl-PL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795300"/>
              </p:ext>
            </p:extLst>
          </p:nvPr>
        </p:nvGraphicFramePr>
        <p:xfrm>
          <a:off x="827585" y="836613"/>
          <a:ext cx="7174622" cy="1253820"/>
        </p:xfrm>
        <a:graphic>
          <a:graphicData uri="http://schemas.openxmlformats.org/drawingml/2006/table">
            <a:tbl>
              <a:tblPr/>
              <a:tblGrid>
                <a:gridCol w="591164"/>
                <a:gridCol w="698303"/>
                <a:gridCol w="693547"/>
                <a:gridCol w="762924"/>
                <a:gridCol w="731285"/>
                <a:gridCol w="731285"/>
                <a:gridCol w="754893"/>
                <a:gridCol w="781670"/>
                <a:gridCol w="709118"/>
                <a:gridCol w="720433"/>
              </a:tblGrid>
              <a:tr h="2923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Machining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Die 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5578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Casing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Swash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Plate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Rotor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Piston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l-PL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SCANIA</a:t>
                      </a: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DAF</a:t>
                      </a:r>
                    </a:p>
                  </a:txBody>
                  <a:tcPr marL="0" marR="0" marT="0" marB="0" anchor="ctr" horzOverflow="overflow">
                    <a:solidFill>
                      <a:srgbClr val="CCFFFF"/>
                    </a:solidFill>
                  </a:tcPr>
                </a:tc>
              </a:tr>
              <a:tr h="2630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116739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150422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471311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70838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47138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1592599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461084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6328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5255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1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113023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138322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411460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51799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40321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1253463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417923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5920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4693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592310"/>
              </p:ext>
            </p:extLst>
          </p:nvPr>
        </p:nvGraphicFramePr>
        <p:xfrm>
          <a:off x="446088" y="2319338"/>
          <a:ext cx="5127625" cy="394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Gwiazda 7-ramienna 17"/>
          <p:cNvSpPr/>
          <p:nvPr/>
        </p:nvSpPr>
        <p:spPr>
          <a:xfrm>
            <a:off x="3393116" y="4900680"/>
            <a:ext cx="926975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prstClr val="black"/>
                </a:solidFill>
              </a:rPr>
              <a:t>-6817</a:t>
            </a:r>
            <a:endParaRPr lang="pl-PL" sz="1000" b="1" dirty="0">
              <a:solidFill>
                <a:prstClr val="black"/>
              </a:solidFill>
            </a:endParaRPr>
          </a:p>
        </p:txBody>
      </p:sp>
      <p:sp>
        <p:nvSpPr>
          <p:cNvPr id="21" name="Gwiazda 7-ramienna 20"/>
          <p:cNvSpPr/>
          <p:nvPr/>
        </p:nvSpPr>
        <p:spPr>
          <a:xfrm>
            <a:off x="1621032" y="4744069"/>
            <a:ext cx="936104" cy="36658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50" b="1" dirty="0" smtClean="0">
                <a:solidFill>
                  <a:prstClr val="black"/>
                </a:solidFill>
              </a:rPr>
              <a:t>-</a:t>
            </a:r>
            <a:r>
              <a:rPr lang="pl-PL" sz="900" b="1" dirty="0" smtClean="0">
                <a:solidFill>
                  <a:prstClr val="black"/>
                </a:solidFill>
              </a:rPr>
              <a:t>12100</a:t>
            </a:r>
            <a:endParaRPr lang="pl-PL" sz="900" b="1" dirty="0">
              <a:solidFill>
                <a:prstClr val="black"/>
              </a:solidFill>
            </a:endParaRPr>
          </a:p>
        </p:txBody>
      </p:sp>
      <p:sp>
        <p:nvSpPr>
          <p:cNvPr id="17" name="Gwiazda 7-ramienna 16"/>
          <p:cNvSpPr/>
          <p:nvPr/>
        </p:nvSpPr>
        <p:spPr>
          <a:xfrm>
            <a:off x="4518290" y="4190948"/>
            <a:ext cx="1027109" cy="442142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prstClr val="black"/>
                </a:solidFill>
              </a:rPr>
              <a:t>-43161</a:t>
            </a:r>
            <a:endParaRPr lang="pl-PL" sz="1000" b="1" dirty="0">
              <a:solidFill>
                <a:prstClr val="black"/>
              </a:solidFill>
            </a:endParaRPr>
          </a:p>
        </p:txBody>
      </p:sp>
      <p:sp>
        <p:nvSpPr>
          <p:cNvPr id="27" name="Gwiazda 7-ramienna 26"/>
          <p:cNvSpPr/>
          <p:nvPr/>
        </p:nvSpPr>
        <p:spPr>
          <a:xfrm>
            <a:off x="3867531" y="3590058"/>
            <a:ext cx="1164314" cy="47223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prstClr val="black"/>
                </a:solidFill>
              </a:rPr>
              <a:t>-339136</a:t>
            </a:r>
            <a:endParaRPr lang="pl-PL" sz="1000" b="1" dirty="0">
              <a:solidFill>
                <a:prstClr val="black"/>
              </a:solidFill>
            </a:endParaRPr>
          </a:p>
        </p:txBody>
      </p:sp>
      <p:sp>
        <p:nvSpPr>
          <p:cNvPr id="28" name="Gwiazda 7-ramienna 27"/>
          <p:cNvSpPr/>
          <p:nvPr/>
        </p:nvSpPr>
        <p:spPr>
          <a:xfrm>
            <a:off x="6277637" y="4054311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-408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0" name="Gwiazda 7-ramienna 19"/>
          <p:cNvSpPr/>
          <p:nvPr/>
        </p:nvSpPr>
        <p:spPr>
          <a:xfrm>
            <a:off x="2092662" y="4185322"/>
            <a:ext cx="1039178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50" b="1" dirty="0" smtClean="0">
                <a:solidFill>
                  <a:prstClr val="black"/>
                </a:solidFill>
              </a:rPr>
              <a:t>-</a:t>
            </a:r>
            <a:r>
              <a:rPr lang="pl-PL" sz="1000" b="1" dirty="0" smtClean="0">
                <a:solidFill>
                  <a:prstClr val="black"/>
                </a:solidFill>
              </a:rPr>
              <a:t>59851</a:t>
            </a:r>
            <a:endParaRPr lang="pl-PL" sz="1000" b="1" dirty="0">
              <a:solidFill>
                <a:prstClr val="black"/>
              </a:solidFill>
            </a:endParaRPr>
          </a:p>
        </p:txBody>
      </p:sp>
      <p:sp>
        <p:nvSpPr>
          <p:cNvPr id="22" name="Gwiazda 7-ramienna 21"/>
          <p:cNvSpPr/>
          <p:nvPr/>
        </p:nvSpPr>
        <p:spPr>
          <a:xfrm>
            <a:off x="971599" y="4840891"/>
            <a:ext cx="867109" cy="344916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prstClr val="black"/>
                </a:solidFill>
              </a:rPr>
              <a:t>-</a:t>
            </a:r>
            <a:r>
              <a:rPr lang="pl-PL" sz="900" b="1" dirty="0" smtClean="0">
                <a:solidFill>
                  <a:prstClr val="black"/>
                </a:solidFill>
              </a:rPr>
              <a:t>3716</a:t>
            </a:r>
            <a:endParaRPr lang="pl-PL" sz="1000" b="1" dirty="0">
              <a:solidFill>
                <a:prstClr val="black"/>
              </a:solidFill>
            </a:endParaRPr>
          </a:p>
        </p:txBody>
      </p:sp>
      <p:sp>
        <p:nvSpPr>
          <p:cNvPr id="23" name="Gwiazda 7-ramienna 22"/>
          <p:cNvSpPr/>
          <p:nvPr/>
        </p:nvSpPr>
        <p:spPr>
          <a:xfrm>
            <a:off x="7464333" y="4228069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-562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16" name="Gwiazda 7-ramienna 15"/>
          <p:cNvSpPr/>
          <p:nvPr/>
        </p:nvSpPr>
        <p:spPr>
          <a:xfrm>
            <a:off x="2699792" y="4840891"/>
            <a:ext cx="992632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prstClr val="black"/>
                </a:solidFill>
              </a:rPr>
              <a:t>-19039</a:t>
            </a:r>
            <a:endParaRPr lang="pl-PL" sz="1000" b="1" dirty="0">
              <a:solidFill>
                <a:prstClr val="black"/>
              </a:solidFill>
            </a:endParaRPr>
          </a:p>
        </p:txBody>
      </p:sp>
      <p:grpSp>
        <p:nvGrpSpPr>
          <p:cNvPr id="19" name="Grupa 18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5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64779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Znalezione obrazy dla zapytania turniej pilkarski grafi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15" y="1052736"/>
            <a:ext cx="2913221" cy="291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-18256" y="-11876"/>
            <a:ext cx="6822504" cy="60125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l-PL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2504" y="0"/>
            <a:ext cx="2286000" cy="404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35496" y="-99392"/>
            <a:ext cx="60656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l-PL" sz="2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CSR </a:t>
            </a:r>
            <a:r>
              <a:rPr lang="pl-PL" sz="21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Turniej </a:t>
            </a:r>
            <a:r>
              <a:rPr lang="pl-PL" sz="21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Puchar Zarządu Regionu Zagłębie Miedziowe NSZZ "</a:t>
            </a:r>
            <a:r>
              <a:rPr lang="pl-PL" sz="21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Solidarność„ – 13.10.2018</a:t>
            </a:r>
            <a:endParaRPr lang="pl-PL" sz="21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pole tekstowe 19"/>
          <p:cNvSpPr txBox="1"/>
          <p:nvPr/>
        </p:nvSpPr>
        <p:spPr>
          <a:xfrm>
            <a:off x="62584" y="1052736"/>
            <a:ext cx="62646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prstClr val="black"/>
                </a:solidFill>
              </a:rPr>
              <a:t>D</a:t>
            </a:r>
            <a:r>
              <a:rPr lang="pl-PL" sz="2400" b="1" dirty="0" smtClean="0">
                <a:solidFill>
                  <a:prstClr val="black"/>
                </a:solidFill>
              </a:rPr>
              <a:t>rużyna piłkarska z SMP zajęła </a:t>
            </a:r>
            <a:r>
              <a:rPr lang="pl-PL" sz="2800" b="1" dirty="0" smtClean="0">
                <a:solidFill>
                  <a:srgbClr val="FF0000"/>
                </a:solidFill>
              </a:rPr>
              <a:t>5 miejsce </a:t>
            </a:r>
            <a:r>
              <a:rPr lang="pl-PL" sz="2400" b="1" dirty="0" smtClean="0">
                <a:solidFill>
                  <a:prstClr val="black"/>
                </a:solidFill>
              </a:rPr>
              <a:t/>
            </a:r>
            <a:br>
              <a:rPr lang="pl-PL" sz="2400" b="1" dirty="0" smtClean="0">
                <a:solidFill>
                  <a:prstClr val="black"/>
                </a:solidFill>
              </a:rPr>
            </a:br>
            <a:r>
              <a:rPr lang="pl-PL" sz="2400" b="1" dirty="0" smtClean="0">
                <a:solidFill>
                  <a:prstClr val="black"/>
                </a:solidFill>
              </a:rPr>
              <a:t>na 12 </a:t>
            </a:r>
            <a:r>
              <a:rPr lang="pl-PL" sz="2400" b="1" dirty="0">
                <a:solidFill>
                  <a:prstClr val="black"/>
                </a:solidFill>
              </a:rPr>
              <a:t>drużyn </a:t>
            </a:r>
            <a:r>
              <a:rPr lang="pl-PL" sz="2400" b="1" dirty="0" smtClean="0">
                <a:solidFill>
                  <a:prstClr val="black"/>
                </a:solidFill>
              </a:rPr>
              <a:t>w Turnieju </a:t>
            </a:r>
            <a:r>
              <a:rPr lang="pl-PL" sz="2400" b="1" dirty="0">
                <a:solidFill>
                  <a:prstClr val="black"/>
                </a:solidFill>
              </a:rPr>
              <a:t>o Puchar Zarządu Regionu Zagłębie Miedziowe NSZZ "Solidarność", </a:t>
            </a:r>
            <a:r>
              <a:rPr lang="pl-PL" sz="2400" b="1" dirty="0" smtClean="0">
                <a:solidFill>
                  <a:prstClr val="black"/>
                </a:solidFill>
              </a:rPr>
              <a:t>który odbył </a:t>
            </a:r>
            <a:r>
              <a:rPr lang="pl-PL" sz="2400" b="1" dirty="0">
                <a:solidFill>
                  <a:prstClr val="black"/>
                </a:solidFill>
              </a:rPr>
              <a:t>się </a:t>
            </a:r>
            <a:r>
              <a:rPr lang="pl-PL" sz="2400" b="1" dirty="0" smtClean="0">
                <a:solidFill>
                  <a:prstClr val="black"/>
                </a:solidFill>
              </a:rPr>
              <a:t>13.10.2018 r.</a:t>
            </a:r>
          </a:p>
          <a:p>
            <a:pPr algn="ctr"/>
            <a:endParaRPr lang="pl-PL" sz="2400" b="1" dirty="0">
              <a:solidFill>
                <a:prstClr val="black"/>
              </a:solidFill>
            </a:endParaRPr>
          </a:p>
          <a:p>
            <a:pPr algn="ctr"/>
            <a:r>
              <a:rPr lang="pl-PL" sz="2400" b="1" dirty="0" smtClean="0">
                <a:solidFill>
                  <a:prstClr val="black"/>
                </a:solidFill>
              </a:rPr>
              <a:t> </a:t>
            </a:r>
            <a:r>
              <a:rPr lang="pl-PL" sz="2400" b="1" dirty="0">
                <a:solidFill>
                  <a:prstClr val="black"/>
                </a:solidFill>
              </a:rPr>
              <a:t>Naszą Organizację Zakładową </a:t>
            </a:r>
            <a:r>
              <a:rPr lang="pl-PL" sz="2400" b="1" dirty="0" smtClean="0">
                <a:solidFill>
                  <a:prstClr val="black"/>
                </a:solidFill>
              </a:rPr>
              <a:t>reprezentowali </a:t>
            </a:r>
            <a:r>
              <a:rPr lang="pl-PL" sz="2400" b="1" dirty="0">
                <a:solidFill>
                  <a:prstClr val="black"/>
                </a:solidFill>
              </a:rPr>
              <a:t>członkowie i pracownicy </a:t>
            </a:r>
            <a:r>
              <a:rPr lang="pl-PL" sz="2400" b="1" dirty="0" smtClean="0">
                <a:solidFill>
                  <a:prstClr val="black"/>
                </a:solidFill>
              </a:rPr>
              <a:t>SMP.</a:t>
            </a:r>
            <a:endParaRPr lang="pl-PL" sz="2400" b="1" dirty="0">
              <a:solidFill>
                <a:prstClr val="black"/>
              </a:solidFill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6012160" y="-11875"/>
            <a:ext cx="3109497" cy="651148"/>
            <a:chOff x="5989711" y="-11875"/>
            <a:chExt cx="3109497" cy="511222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9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3" name="AutoShape 6" descr="Znalezione obrazy dla zapytania I miejs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Znalezione obrazy dla zapytania I miejsc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Picture 2" descr="C:\Users\M63F9~1.CZY\AppData\Local\Temp\notesF47F9A\thumbs_IMG_02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48" y="4066737"/>
            <a:ext cx="3868379" cy="257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M63F9~1.CZY\AppData\Local\Temp\notesF47F9A\thumbs_IMG_222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032098"/>
            <a:ext cx="3972298" cy="264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Logo sanden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6021390"/>
          <a:ext cx="9144000" cy="10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1" name="CorelDRAW" r:id="rId5" imgW="7475040" imgH="78120" progId="">
                  <p:embed/>
                </p:oleObj>
              </mc:Choice>
              <mc:Fallback>
                <p:oleObj name="CorelDRAW" r:id="rId5" imgW="7475040" imgH="78120" progId="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21390"/>
                        <a:ext cx="9144000" cy="103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1421273" y="6092826"/>
            <a:ext cx="662463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5" rIns="91432" bIns="45715"/>
          <a:lstStyle/>
          <a:p>
            <a:pPr algn="ctr">
              <a:spcBef>
                <a:spcPct val="20000"/>
              </a:spcBef>
            </a:pPr>
            <a:r>
              <a:rPr lang="pl-PL" sz="3200" b="1" dirty="0"/>
              <a:t>Polkowice, </a:t>
            </a:r>
            <a:r>
              <a:rPr lang="pl-PL" sz="3200" b="1" dirty="0" smtClean="0"/>
              <a:t>22 października 2018 r.</a:t>
            </a:r>
            <a:endParaRPr lang="en-US" sz="3200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7089" y="2205038"/>
            <a:ext cx="7416800" cy="17466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32" tIns="45715" rIns="91432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DZIĘKUJEMY WSZYSTKIM</a:t>
            </a:r>
          </a:p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ZA UWAGĘ</a:t>
            </a:r>
            <a:endParaRPr lang="en-US" sz="43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7" cstate="print"/>
          <a:srcRect l="16495" t="6998" r="15564" b="8922"/>
          <a:stretch/>
        </p:blipFill>
        <p:spPr bwMode="auto">
          <a:xfrm>
            <a:off x="7092281" y="13169"/>
            <a:ext cx="2051720" cy="1592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01779"/>
              </p:ext>
            </p:extLst>
          </p:nvPr>
        </p:nvGraphicFramePr>
        <p:xfrm>
          <a:off x="442913" y="3644900"/>
          <a:ext cx="8326437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" name="Worksheet" r:id="rId4" imgW="8572433" imgH="3609913" progId="Excel.Sheet.8">
                  <p:embed/>
                </p:oleObj>
              </mc:Choice>
              <mc:Fallback>
                <p:oleObj name="Worksheet" r:id="rId4" imgW="8572433" imgH="360991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3644900"/>
                        <a:ext cx="8326437" cy="3181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jakościowe za wrzesień 2018</a:t>
            </a:r>
            <a:endParaRPr lang="pl-PL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628775"/>
              </p:ext>
            </p:extLst>
          </p:nvPr>
        </p:nvGraphicFramePr>
        <p:xfrm>
          <a:off x="1115616" y="774700"/>
          <a:ext cx="7056834" cy="626061"/>
        </p:xfrm>
        <a:graphic>
          <a:graphicData uri="http://schemas.openxmlformats.org/drawingml/2006/table">
            <a:tbl>
              <a:tblPr/>
              <a:tblGrid>
                <a:gridCol w="3747108"/>
                <a:gridCol w="3309726"/>
              </a:tblGrid>
              <a:tr h="2603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Kompresory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0576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9" name="pole tekstowe 2"/>
          <p:cNvSpPr txBox="1">
            <a:spLocks noChangeArrowheads="1"/>
          </p:cNvSpPr>
          <p:nvPr/>
        </p:nvSpPr>
        <p:spPr bwMode="auto">
          <a:xfrm>
            <a:off x="1907704" y="420872"/>
            <a:ext cx="56162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 smtClean="0">
                <a:solidFill>
                  <a:prstClr val="black"/>
                </a:solidFill>
              </a:rPr>
              <a:t>Reklamacje od klientów odpowiedzialność SMP</a:t>
            </a:r>
            <a:endParaRPr lang="pl-PL" altLang="pl-PL" sz="1800" b="1" dirty="0">
              <a:solidFill>
                <a:prstClr val="black"/>
              </a:solidFill>
            </a:endParaRPr>
          </a:p>
        </p:txBody>
      </p:sp>
      <p:sp>
        <p:nvSpPr>
          <p:cNvPr id="3090" name="pole tekstowe 19"/>
          <p:cNvSpPr txBox="1">
            <a:spLocks noChangeArrowheads="1"/>
          </p:cNvSpPr>
          <p:nvPr/>
        </p:nvSpPr>
        <p:spPr bwMode="auto">
          <a:xfrm>
            <a:off x="611560" y="3356992"/>
            <a:ext cx="8424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>
                <a:solidFill>
                  <a:prstClr val="black"/>
                </a:solidFill>
              </a:rPr>
              <a:t>Straty związane ze złomowaniem części z procesów produkcji</a:t>
            </a:r>
          </a:p>
        </p:txBody>
      </p:sp>
      <p:cxnSp>
        <p:nvCxnSpPr>
          <p:cNvPr id="7" name="Łącznik prostoliniowy 6"/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  <a:ln w="603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załka w górę 30"/>
          <p:cNvSpPr/>
          <p:nvPr/>
        </p:nvSpPr>
        <p:spPr>
          <a:xfrm>
            <a:off x="21420" y="5395292"/>
            <a:ext cx="442913" cy="74453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4" name="Strzałka w górę 33"/>
          <p:cNvSpPr/>
          <p:nvPr/>
        </p:nvSpPr>
        <p:spPr>
          <a:xfrm flipV="1">
            <a:off x="23008" y="6117492"/>
            <a:ext cx="441325" cy="6683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9" name="Obraz 28"/>
          <p:cNvPicPr>
            <a:picLocks noChangeAspect="1"/>
          </p:cNvPicPr>
          <p:nvPr/>
        </p:nvPicPr>
        <p:blipFill rotWithShape="1">
          <a:blip r:embed="rId6"/>
          <a:srcRect l="43828"/>
          <a:stretch/>
        </p:blipFill>
        <p:spPr>
          <a:xfrm>
            <a:off x="1733809" y="1424016"/>
            <a:ext cx="2982033" cy="1788960"/>
          </a:xfrm>
          <a:prstGeom prst="rect">
            <a:avLst/>
          </a:prstGeom>
        </p:spPr>
      </p:pic>
      <p:sp>
        <p:nvSpPr>
          <p:cNvPr id="30" name="pole tekstowe 29"/>
          <p:cNvSpPr txBox="1"/>
          <p:nvPr/>
        </p:nvSpPr>
        <p:spPr>
          <a:xfrm>
            <a:off x="559803" y="1484784"/>
            <a:ext cx="1426448" cy="677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b="1" dirty="0">
                <a:solidFill>
                  <a:prstClr val="black"/>
                </a:solidFill>
              </a:rPr>
              <a:t>OPEL</a:t>
            </a:r>
            <a:r>
              <a:rPr lang="pl-PL" sz="1200" b="1" dirty="0">
                <a:solidFill>
                  <a:prstClr val="black"/>
                </a:solidFill>
              </a:rPr>
              <a:t> </a:t>
            </a:r>
            <a:r>
              <a:rPr lang="pl-PL" sz="1200" b="1" dirty="0" smtClean="0">
                <a:solidFill>
                  <a:prstClr val="black"/>
                </a:solidFill>
              </a:rPr>
              <a:t>(</a:t>
            </a:r>
            <a:r>
              <a:rPr lang="pl-PL" sz="1200" b="1" dirty="0">
                <a:solidFill>
                  <a:prstClr val="black"/>
                </a:solidFill>
              </a:rPr>
              <a:t>LCP-18-027)</a:t>
            </a:r>
            <a:r>
              <a:rPr lang="pl-PL" sz="1100" b="1" dirty="0">
                <a:solidFill>
                  <a:prstClr val="black"/>
                </a:solidFill>
              </a:rPr>
              <a:t> – </a:t>
            </a:r>
            <a:r>
              <a:rPr lang="pl-PL" sz="1200" dirty="0">
                <a:solidFill>
                  <a:prstClr val="black"/>
                </a:solidFill>
              </a:rPr>
              <a:t>nieprawidłowa etykieta</a:t>
            </a:r>
          </a:p>
        </p:txBody>
      </p:sp>
      <p:grpSp>
        <p:nvGrpSpPr>
          <p:cNvPr id="16" name="Grupa 15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8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25409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iek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428045"/>
              </p:ext>
            </p:extLst>
          </p:nvPr>
        </p:nvGraphicFramePr>
        <p:xfrm>
          <a:off x="5970588" y="2852738"/>
          <a:ext cx="2974975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6" name="Worksheet" r:id="rId4" imgW="4533859" imgH="4057693" progId="Excel.Sheet.8">
                  <p:embed/>
                </p:oleObj>
              </mc:Choice>
              <mc:Fallback>
                <p:oleObj name="Worksheet" r:id="rId4" imgW="4533859" imgH="405769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2852738"/>
                        <a:ext cx="2974975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1 połowę FY2018</a:t>
            </a: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84420"/>
              </p:ext>
            </p:extLst>
          </p:nvPr>
        </p:nvGraphicFramePr>
        <p:xfrm>
          <a:off x="381236" y="836712"/>
          <a:ext cx="8136903" cy="1596436"/>
        </p:xfrm>
        <a:graphic>
          <a:graphicData uri="http://schemas.openxmlformats.org/drawingml/2006/table">
            <a:tbl>
              <a:tblPr/>
              <a:tblGrid>
                <a:gridCol w="670453"/>
                <a:gridCol w="1216055"/>
                <a:gridCol w="1080120"/>
                <a:gridCol w="976970"/>
                <a:gridCol w="829367"/>
                <a:gridCol w="856141"/>
                <a:gridCol w="886510"/>
                <a:gridCol w="804228"/>
                <a:gridCol w="817059"/>
              </a:tblGrid>
              <a:tr h="2923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Machining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Die 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5578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Casing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Swash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Plate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Rotor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Piston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l-PL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SCANIA</a:t>
                      </a: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DAF</a:t>
                      </a:r>
                    </a:p>
                  </a:txBody>
                  <a:tcPr marL="0" marR="0" marT="0" marB="0" anchor="ctr" horzOverflow="overflow">
                    <a:solidFill>
                      <a:srgbClr val="CCFFFF"/>
                    </a:solidFill>
                  </a:tcPr>
                </a:tc>
              </a:tr>
              <a:tr h="2630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1 416 506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2 473 870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343 955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454 847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8 824 288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2 392 339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33 588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24 084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1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1 341 249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2 298 511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271 227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300 784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7 291 855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2 322 604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32 468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25 549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94,7%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93%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78,9%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66%*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82,6%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97,1%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96,7%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106%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Gwiazda 7-ramienna 27"/>
          <p:cNvSpPr/>
          <p:nvPr/>
        </p:nvSpPr>
        <p:spPr>
          <a:xfrm>
            <a:off x="6251752" y="3938503"/>
            <a:ext cx="1344584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l-PL" sz="1000" b="1" dirty="0" smtClean="0">
                <a:solidFill>
                  <a:prstClr val="black"/>
                </a:solidFill>
              </a:rPr>
              <a:t>Strata    </a:t>
            </a:r>
          </a:p>
          <a:p>
            <a:pPr algn="ctr"/>
            <a:r>
              <a:rPr lang="pl-PL" sz="1000" b="1" dirty="0" smtClean="0">
                <a:solidFill>
                  <a:prstClr val="black"/>
                </a:solidFill>
              </a:rPr>
              <a:t>-1 </a:t>
            </a:r>
            <a:r>
              <a:rPr lang="pl-PL" sz="1000" b="1" dirty="0">
                <a:solidFill>
                  <a:prstClr val="black"/>
                </a:solidFill>
              </a:rPr>
              <a:t>120</a:t>
            </a:r>
          </a:p>
        </p:txBody>
      </p:sp>
      <p:sp>
        <p:nvSpPr>
          <p:cNvPr id="23" name="Gwiazda 7-ramienna 22"/>
          <p:cNvSpPr/>
          <p:nvPr/>
        </p:nvSpPr>
        <p:spPr>
          <a:xfrm>
            <a:off x="7464333" y="4876140"/>
            <a:ext cx="1212493" cy="521041"/>
          </a:xfrm>
          <a:prstGeom prst="star7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chemeClr val="accent3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l-PL" sz="1000" b="1" dirty="0" smtClean="0">
                <a:solidFill>
                  <a:prstClr val="black"/>
                </a:solidFill>
              </a:rPr>
              <a:t>Zysk</a:t>
            </a:r>
            <a:endParaRPr lang="pl-PL" sz="1000" b="1" dirty="0">
              <a:solidFill>
                <a:prstClr val="black"/>
              </a:solidFill>
            </a:endParaRPr>
          </a:p>
          <a:p>
            <a:pPr algn="ctr"/>
            <a:r>
              <a:rPr lang="pl-PL" sz="1000" b="1" dirty="0" smtClean="0">
                <a:solidFill>
                  <a:prstClr val="black"/>
                </a:solidFill>
              </a:rPr>
              <a:t>1 </a:t>
            </a:r>
            <a:r>
              <a:rPr lang="pl-PL" sz="1000" b="1" dirty="0">
                <a:solidFill>
                  <a:prstClr val="black"/>
                </a:solidFill>
              </a:rPr>
              <a:t>465</a:t>
            </a:r>
          </a:p>
        </p:txBody>
      </p:sp>
      <p:graphicFrame>
        <p:nvGraphicFramePr>
          <p:cNvPr id="3" name="Obiek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027020"/>
              </p:ext>
            </p:extLst>
          </p:nvPr>
        </p:nvGraphicFramePr>
        <p:xfrm>
          <a:off x="179512" y="2924944"/>
          <a:ext cx="5836096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7" name="Chart" r:id="rId7" imgW="5048351" imgH="4086245" progId="Excel.Chart.8">
                  <p:embed/>
                </p:oleObj>
              </mc:Choice>
              <mc:Fallback>
                <p:oleObj name="Chart" r:id="rId7" imgW="5048351" imgH="408624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924944"/>
                        <a:ext cx="5836096" cy="3888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Gwiazda 7-ramienna 24"/>
          <p:cNvSpPr/>
          <p:nvPr/>
        </p:nvSpPr>
        <p:spPr>
          <a:xfrm>
            <a:off x="611560" y="5060293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-75 257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6" name="Gwiazda 7-ramienna 25"/>
          <p:cNvSpPr/>
          <p:nvPr/>
        </p:nvSpPr>
        <p:spPr>
          <a:xfrm>
            <a:off x="1547664" y="4615375"/>
            <a:ext cx="1296144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-175 359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29" name="Gwiazda 7-ramienna 28"/>
          <p:cNvSpPr/>
          <p:nvPr/>
        </p:nvSpPr>
        <p:spPr>
          <a:xfrm>
            <a:off x="2387163" y="5320813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-72 728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30" name="Gwiazda 7-ramienna 29"/>
          <p:cNvSpPr/>
          <p:nvPr/>
        </p:nvSpPr>
        <p:spPr>
          <a:xfrm>
            <a:off x="3131840" y="4799772"/>
            <a:ext cx="1284501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-154 063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31" name="Gwiazda 7-ramienna 30"/>
          <p:cNvSpPr/>
          <p:nvPr/>
        </p:nvSpPr>
        <p:spPr>
          <a:xfrm>
            <a:off x="3810094" y="4094334"/>
            <a:ext cx="1512168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-1 532 433</a:t>
            </a:r>
            <a:endParaRPr lang="pl-PL" sz="1100" b="1" dirty="0">
              <a:solidFill>
                <a:prstClr val="black"/>
              </a:solidFill>
            </a:endParaRPr>
          </a:p>
        </p:txBody>
      </p:sp>
      <p:sp>
        <p:nvSpPr>
          <p:cNvPr id="32" name="Gwiazda 7-ramienna 31"/>
          <p:cNvSpPr/>
          <p:nvPr/>
        </p:nvSpPr>
        <p:spPr>
          <a:xfrm>
            <a:off x="4716016" y="5561428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prstClr val="black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prstClr val="black"/>
                </a:solidFill>
              </a:rPr>
              <a:t>-69 735</a:t>
            </a:r>
            <a:endParaRPr lang="pl-PL" sz="11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20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2626060"/>
              </p:ext>
            </p:extLst>
          </p:nvPr>
        </p:nvGraphicFramePr>
        <p:xfrm>
          <a:off x="463550" y="1773238"/>
          <a:ext cx="8374063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Worksheet" r:id="rId4" imgW="8620176" imgH="3581273" progId="Excel.Sheet.8">
                  <p:embed/>
                </p:oleObj>
              </mc:Choice>
              <mc:Fallback>
                <p:oleObj name="Worksheet" r:id="rId4" imgW="8620176" imgH="358127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1773238"/>
                        <a:ext cx="8374063" cy="3155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</a:t>
            </a:r>
            <a:r>
              <a:rPr lang="pl-PL" sz="2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jakościowe </a:t>
            </a:r>
            <a:r>
              <a:rPr lang="pl-PL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1 połowę FY2018</a:t>
            </a:r>
            <a:endParaRPr lang="pl-PL" sz="2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pole tekstowe 19"/>
          <p:cNvSpPr txBox="1">
            <a:spLocks noChangeArrowheads="1"/>
          </p:cNvSpPr>
          <p:nvPr/>
        </p:nvSpPr>
        <p:spPr bwMode="auto">
          <a:xfrm>
            <a:off x="468659" y="980728"/>
            <a:ext cx="8424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>
                <a:solidFill>
                  <a:prstClr val="black"/>
                </a:solidFill>
              </a:rPr>
              <a:t>Straty związane ze złomowaniem części z procesów produkcji</a:t>
            </a:r>
          </a:p>
        </p:txBody>
      </p:sp>
      <p:sp>
        <p:nvSpPr>
          <p:cNvPr id="31" name="Strzałka w górę 30"/>
          <p:cNvSpPr/>
          <p:nvPr/>
        </p:nvSpPr>
        <p:spPr>
          <a:xfrm>
            <a:off x="61557" y="3116510"/>
            <a:ext cx="442913" cy="74453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4" name="Strzałka w górę 33"/>
          <p:cNvSpPr/>
          <p:nvPr/>
        </p:nvSpPr>
        <p:spPr>
          <a:xfrm flipV="1">
            <a:off x="63146" y="3861048"/>
            <a:ext cx="441325" cy="6683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82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26" y="894584"/>
            <a:ext cx="2762418" cy="251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0" y="4303455"/>
            <a:ext cx="5184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smtClean="0">
                <a:solidFill>
                  <a:prstClr val="black"/>
                </a:solidFill>
              </a:rPr>
              <a:t>Pan Dariusz Gryń </a:t>
            </a:r>
            <a:r>
              <a:rPr lang="pl-PL" sz="2000" dirty="0" smtClean="0"/>
              <a:t>podczas pracy na stanowisku H2-M-0050 dostrzegł niezgodność w postaci niedokręconej śruby </a:t>
            </a:r>
            <a:r>
              <a:rPr lang="pl-PL" sz="2000" dirty="0" err="1" smtClean="0"/>
              <a:t>Blower</a:t>
            </a:r>
            <a:r>
              <a:rPr lang="pl-PL" sz="2000" dirty="0" smtClean="0"/>
              <a:t>-motor. Niezgodność wynikała z winy dostawcy.  Spostrzegawczość operatora pozwoliła na podjęcie odpowiednich działań zabezpieczających. </a:t>
            </a:r>
            <a:br>
              <a:rPr lang="pl-PL" sz="2000" dirty="0" smtClean="0"/>
            </a:br>
            <a:endParaRPr lang="pl-PL" sz="2000" dirty="0"/>
          </a:p>
        </p:txBody>
      </p:sp>
      <p:sp>
        <p:nvSpPr>
          <p:cNvPr id="8" name="Prostokąt 7"/>
          <p:cNvSpPr/>
          <p:nvPr/>
        </p:nvSpPr>
        <p:spPr>
          <a:xfrm>
            <a:off x="-25263" y="-11875"/>
            <a:ext cx="6858000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sz="23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Nagroda </a:t>
            </a:r>
            <a:r>
              <a:rPr lang="pl-PL" sz="2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Jakościowa </a:t>
            </a:r>
          </a:p>
        </p:txBody>
      </p:sp>
      <p:grpSp>
        <p:nvGrpSpPr>
          <p:cNvPr id="9" name="Grupa 8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1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96913" y="3313951"/>
            <a:ext cx="3358445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Dariusz Gryń</a:t>
            </a:r>
            <a:b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</a:br>
            <a:r>
              <a:rPr lang="pl-PL" sz="1600" b="1" dirty="0" smtClean="0">
                <a:solidFill>
                  <a:srgbClr val="1F497D"/>
                </a:solidFill>
                <a:latin typeface="Arial Black" pitchFamily="34" charset="0"/>
              </a:rPr>
              <a:t>HVAC</a:t>
            </a:r>
            <a:endParaRPr lang="pl-PL" sz="1600" b="1" dirty="0">
              <a:solidFill>
                <a:srgbClr val="1F497D"/>
              </a:solidFill>
              <a:latin typeface="Arial Black" pitchFamily="34" charset="0"/>
            </a:endParaRPr>
          </a:p>
        </p:txBody>
      </p:sp>
      <p:pic>
        <p:nvPicPr>
          <p:cNvPr id="4" name="Picture 3" descr="MCj0425818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4030" y="556972"/>
            <a:ext cx="1906852" cy="149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318" y="1063248"/>
            <a:ext cx="3024336" cy="264427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8"/>
            <a:ext cx="3024336" cy="262949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テキスト ボックス 3"/>
          <p:cNvSpPr txBox="1">
            <a:spLocks noChangeArrowheads="1"/>
          </p:cNvSpPr>
          <p:nvPr/>
        </p:nvSpPr>
        <p:spPr bwMode="auto">
          <a:xfrm>
            <a:off x="107950" y="620687"/>
            <a:ext cx="8893175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pl-PL" altLang="ja-JP" b="1" dirty="0" smtClean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pl-PL" altLang="ja-JP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Imię i nazwisko: </a:t>
            </a:r>
            <a:r>
              <a:rPr lang="pl-PL" altLang="ja-JP" sz="28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Yasuhiro</a:t>
            </a:r>
            <a:r>
              <a:rPr lang="pl-PL" altLang="ja-JP" sz="28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ISHIHARA</a:t>
            </a:r>
            <a:endParaRPr lang="en-US" altLang="ja-JP" sz="2800" b="1" dirty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endParaRPr lang="pl-PL" altLang="ja-JP" sz="2000" b="1" dirty="0" smtClean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pl-PL" altLang="ja-JP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Stanowisko: Doradca ds. technicznych i jakości HVAC</a:t>
            </a:r>
          </a:p>
          <a:p>
            <a:endParaRPr lang="en-US" altLang="ja-JP" b="1" dirty="0" smtClean="0">
              <a:solidFill>
                <a:prstClr val="black"/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  <a:p>
            <a:r>
              <a:rPr lang="pl-PL" altLang="ja-JP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Doświadczenie zawodowe w </a:t>
            </a:r>
            <a:r>
              <a:rPr lang="en-US" altLang="ja-JP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SANDEN</a:t>
            </a:r>
            <a:r>
              <a:rPr lang="pl-PL" altLang="ja-JP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:</a:t>
            </a:r>
          </a:p>
          <a:p>
            <a:endParaRPr lang="en-US" altLang="ja-JP" sz="2000" b="1" dirty="0" smtClean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en-US" altLang="ja-JP" sz="20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en-US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19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80</a:t>
            </a:r>
            <a:r>
              <a:rPr lang="en-US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Początek pracy w SANDEN (wtedy firma nazywała się „</a:t>
            </a:r>
            <a:r>
              <a:rPr lang="pl-PL" altLang="ja-JP" sz="1700" dirty="0" err="1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Sankyo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Electric”)</a:t>
            </a:r>
          </a:p>
          <a:p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          Projekt klimatyzacji do samochodów, Jakość produktu do samochodów </a:t>
            </a:r>
            <a:b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</a:b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          z chłodziarkami</a:t>
            </a:r>
            <a:endParaRPr lang="en-US" altLang="ja-JP" sz="1700" dirty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en-US" altLang="ja-JP" sz="1700" dirty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1989</a:t>
            </a:r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Początek pracy w </a:t>
            </a:r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S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JI (w Indonezji)  Obsługa techniczna do systemu klimatyzacji </a:t>
            </a:r>
            <a:endParaRPr lang="en-US" altLang="ja-JP" sz="1700" dirty="0" smtClean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1996</a:t>
            </a:r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Początek pracy w SIP (w Filipinach)  Rozwój produktu dla Toyota, Honda</a:t>
            </a:r>
            <a:endParaRPr lang="en-US" altLang="ja-JP" sz="1700" dirty="0" smtClean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1999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Powrót do Japonii – Rozwój produktu HVAC dla SAAB, SCANIA (W Europie)</a:t>
            </a:r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      </a:t>
            </a:r>
            <a:endParaRPr lang="en-US" altLang="ja-JP" sz="1700" dirty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r>
              <a:rPr lang="en-US" altLang="ja-JP" sz="1700" dirty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 </a:t>
            </a:r>
            <a:r>
              <a:rPr lang="en-US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201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6 </a:t>
            </a:r>
            <a:r>
              <a:rPr lang="en-US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Początek pracy w SVL (w Indiach) Uruchomienie produkcji HVAC dla Honda</a:t>
            </a:r>
          </a:p>
          <a:p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</a:t>
            </a:r>
            <a:r>
              <a:rPr lang="pl-PL" altLang="ja-JP" sz="1700" b="1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2018  </a:t>
            </a:r>
            <a:r>
              <a:rPr lang="pl-PL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Początek pracy w SMP </a:t>
            </a:r>
            <a:r>
              <a:rPr lang="en-US" altLang="ja-JP" sz="1700" dirty="0" smtClean="0">
                <a:solidFill>
                  <a:prstClr val="black"/>
                </a:solidFill>
                <a:latin typeface="Arial" panose="020B0604020202020204" pitchFamily="34" charset="0"/>
                <a:ea typeface="Arial Unicode MS" pitchFamily="50" charset="-128"/>
                <a:cs typeface="Arial" panose="020B0604020202020204" pitchFamily="34" charset="0"/>
              </a:rPr>
              <a:t> </a:t>
            </a:r>
            <a:endParaRPr lang="pl-PL" altLang="ja-JP" sz="1700" dirty="0">
              <a:solidFill>
                <a:prstClr val="black"/>
              </a:solidFill>
              <a:latin typeface="Arial" panose="020B0604020202020204" pitchFamily="34" charset="0"/>
              <a:ea typeface="Arial Unicode MS" pitchFamily="50" charset="-128"/>
              <a:cs typeface="Arial" panose="020B0604020202020204" pitchFamily="34" charset="0"/>
            </a:endParaRPr>
          </a:p>
          <a:p>
            <a:endParaRPr lang="pl-PL" altLang="ja-JP" sz="2000" dirty="0">
              <a:solidFill>
                <a:prstClr val="black"/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  <a:p>
            <a:r>
              <a:rPr lang="pl-PL" altLang="ja-JP" sz="2000" b="1" dirty="0" smtClean="0">
                <a:solidFill>
                  <a:srgbClr val="FF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Moja misja:</a:t>
            </a:r>
            <a:endParaRPr lang="pl-PL" altLang="ja-JP" sz="2000" dirty="0">
              <a:solidFill>
                <a:srgbClr val="FF0000"/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  <a:p>
            <a:r>
              <a:rPr lang="pl-PL" altLang="ja-JP" sz="1700" u="sng" dirty="0" smtClean="0">
                <a:solidFill>
                  <a:srgbClr val="FF0000"/>
                </a:solidFill>
              </a:rPr>
              <a:t>„Wspólnie pracujmy dla polepszenia jakości, produktywności i rentowości w dziale HVAC</a:t>
            </a:r>
            <a:r>
              <a:rPr lang="pl-PL" sz="1700" b="1" u="sng" dirty="0" smtClean="0">
                <a:solidFill>
                  <a:srgbClr val="FF0000"/>
                </a:solidFill>
              </a:rPr>
              <a:t>”</a:t>
            </a:r>
          </a:p>
          <a:p>
            <a:endParaRPr lang="pl-PL" sz="1700" dirty="0" smtClean="0">
              <a:solidFill>
                <a:srgbClr val="FF0000"/>
              </a:solidFill>
            </a:endParaRPr>
          </a:p>
          <a:p>
            <a:r>
              <a:rPr lang="pl-PL" sz="1700" b="1" dirty="0" smtClean="0">
                <a:solidFill>
                  <a:prstClr val="black"/>
                </a:solidFill>
              </a:rPr>
              <a:t>Nie jestem młody, ale posiadam duże doświadczenie zawodowe i pragnę wykorzystać </a:t>
            </a:r>
            <a:br>
              <a:rPr lang="pl-PL" sz="1700" b="1" dirty="0" smtClean="0">
                <a:solidFill>
                  <a:prstClr val="black"/>
                </a:solidFill>
              </a:rPr>
            </a:br>
            <a:r>
              <a:rPr lang="pl-PL" sz="1700" b="1" dirty="0" smtClean="0">
                <a:solidFill>
                  <a:prstClr val="black"/>
                </a:solidFill>
              </a:rPr>
              <a:t>je i wnieść wkład w rozwój SANDEN w Polkowicach.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0" y="0"/>
            <a:ext cx="6858000" cy="50006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pl-PL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Autoprezentacja - Y. </a:t>
            </a:r>
            <a:r>
              <a:rPr lang="pl-PL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Ishihara</a:t>
            </a:r>
            <a:r>
              <a:rPr lang="pl-PL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 </a:t>
            </a:r>
            <a:endParaRPr lang="pl-PL" sz="24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0"/>
            <a:ext cx="2286000" cy="5492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6" name="Grupa 5"/>
          <p:cNvGrpSpPr/>
          <p:nvPr/>
        </p:nvGrpSpPr>
        <p:grpSpPr>
          <a:xfrm>
            <a:off x="6115792" y="-11876"/>
            <a:ext cx="3005865" cy="629393"/>
            <a:chOff x="5989711" y="-11875"/>
            <a:chExt cx="3109497" cy="511222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8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2" name="Obraz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01" y="691356"/>
            <a:ext cx="3005865" cy="20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0" y="7789"/>
            <a:ext cx="6876256" cy="3968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l-PL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BHP – wypadki</a:t>
            </a:r>
          </a:p>
        </p:txBody>
      </p:sp>
      <p:grpSp>
        <p:nvGrpSpPr>
          <p:cNvPr id="15" name="Grupa 13"/>
          <p:cNvGrpSpPr/>
          <p:nvPr/>
        </p:nvGrpSpPr>
        <p:grpSpPr>
          <a:xfrm>
            <a:off x="5989711" y="-11875"/>
            <a:ext cx="3109497" cy="511222"/>
            <a:chOff x="5989711" y="-11875"/>
            <a:chExt cx="3109497" cy="511222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ole tekstowe 29"/>
          <p:cNvSpPr txBox="1"/>
          <p:nvPr/>
        </p:nvSpPr>
        <p:spPr>
          <a:xfrm>
            <a:off x="399798" y="437775"/>
            <a:ext cx="6120680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smtClean="0">
                <a:solidFill>
                  <a:prstClr val="white"/>
                </a:solidFill>
              </a:rPr>
              <a:t>Informacja o ostatnich zdarzeniach  wypadkowych w SMP</a:t>
            </a:r>
            <a:endParaRPr lang="pl-PL" sz="2000" dirty="0">
              <a:solidFill>
                <a:prstClr val="white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251520" y="908720"/>
            <a:ext cx="8568952" cy="5832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587652"/>
              </p:ext>
            </p:extLst>
          </p:nvPr>
        </p:nvGraphicFramePr>
        <p:xfrm>
          <a:off x="323527" y="972012"/>
          <a:ext cx="8280921" cy="5553332"/>
        </p:xfrm>
        <a:graphic>
          <a:graphicData uri="http://schemas.openxmlformats.org/drawingml/2006/table">
            <a:tbl>
              <a:tblPr/>
              <a:tblGrid>
                <a:gridCol w="3888433"/>
                <a:gridCol w="4392488"/>
              </a:tblGrid>
              <a:tr h="77664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solidFill>
                            <a:srgbClr val="FF0000"/>
                          </a:solidFill>
                          <a:latin typeface="Arial"/>
                        </a:rPr>
                        <a:t>Miejsce wypadku</a:t>
                      </a: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 Obróbka Mechaniczna,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baseline="0" dirty="0" smtClean="0">
                          <a:solidFill>
                            <a:srgbClr val="FF0000"/>
                          </a:solidFill>
                          <a:latin typeface="Arial"/>
                        </a:rPr>
                        <a:t>Data : 2018-09-01 ok godziny 18:40 , 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Schemat / </a:t>
                      </a:r>
                      <a:r>
                        <a:rPr lang="pl-PL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rysunek</a:t>
                      </a:r>
                    </a:p>
                    <a:p>
                      <a:pPr algn="ctr" fontAlgn="b"/>
                      <a:endParaRPr lang="pl-PL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66138">
                <a:tc>
                  <a:txBody>
                    <a:bodyPr/>
                    <a:lstStyle/>
                    <a:p>
                      <a:pPr algn="l" rtl="0" fontAlgn="t"/>
                      <a:endParaRPr lang="pl-PL" sz="14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endParaRPr lang="pl-PL" sz="12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2574">
                <a:tc>
                  <a:txBody>
                    <a:bodyPr/>
                    <a:lstStyle/>
                    <a:p>
                      <a:endParaRPr lang="pl-PL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26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latin typeface="Arial"/>
                        </a:rPr>
                        <a:t>&lt;Przyczyny powstania zdarzenia / wypadku&gt;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921248"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PRAWDOPODOBNE PRZYCZYNY  :</a:t>
                      </a:r>
                      <a:endParaRPr lang="pl-PL" sz="1400" b="0" i="0" u="none" strike="noStrike" dirty="0">
                        <a:latin typeface="Arial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1. Zablokowana taca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2. Niezastosowanie zasady 3Z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 smtClean="0">
                          <a:latin typeface="Arial"/>
                        </a:rPr>
                        <a:t>3. Niezachowanie ostrożności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Elipsa 17"/>
          <p:cNvSpPr/>
          <p:nvPr/>
        </p:nvSpPr>
        <p:spPr>
          <a:xfrm>
            <a:off x="395560" y="2060872"/>
            <a:ext cx="216000" cy="216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Elipsa 19"/>
          <p:cNvSpPr/>
          <p:nvPr/>
        </p:nvSpPr>
        <p:spPr>
          <a:xfrm>
            <a:off x="399798" y="2636936"/>
            <a:ext cx="216000" cy="216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Elipsa 18"/>
          <p:cNvSpPr/>
          <p:nvPr/>
        </p:nvSpPr>
        <p:spPr>
          <a:xfrm>
            <a:off x="395536" y="3789064"/>
            <a:ext cx="216000" cy="216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4</a:t>
            </a:r>
            <a:endParaRPr lang="pl-PL" sz="1000" dirty="0">
              <a:solidFill>
                <a:prstClr val="white"/>
              </a:solidFill>
            </a:endParaRPr>
          </a:p>
        </p:txBody>
      </p:sp>
      <p:sp>
        <p:nvSpPr>
          <p:cNvPr id="14" name="Elipsa 13"/>
          <p:cNvSpPr/>
          <p:nvPr/>
        </p:nvSpPr>
        <p:spPr>
          <a:xfrm>
            <a:off x="399798" y="3213000"/>
            <a:ext cx="216000" cy="216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000" dirty="0" smtClean="0">
                <a:solidFill>
                  <a:prstClr val="white"/>
                </a:solidFill>
              </a:rPr>
              <a:t>3</a:t>
            </a:r>
            <a:endParaRPr lang="pl-PL" sz="1000" dirty="0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19873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10058</TotalTime>
  <Words>1229</Words>
  <Application>Microsoft Office PowerPoint</Application>
  <PresentationFormat>Pokaz na ekranie (4:3)</PresentationFormat>
  <Paragraphs>388</Paragraphs>
  <Slides>31</Slides>
  <Notes>10</Notes>
  <HiddenSlides>0</HiddenSlides>
  <MMClips>0</MMClips>
  <ScaleCrop>false</ScaleCrop>
  <HeadingPairs>
    <vt:vector size="6" baseType="variant">
      <vt:variant>
        <vt:lpstr>Motyw</vt:lpstr>
      </vt:variant>
      <vt:variant>
        <vt:i4>8</vt:i4>
      </vt:variant>
      <vt:variant>
        <vt:lpstr>Osadzone serwery OLE</vt:lpstr>
      </vt:variant>
      <vt:variant>
        <vt:i4>3</vt:i4>
      </vt:variant>
      <vt:variant>
        <vt:lpstr>Tytuły slajdów</vt:lpstr>
      </vt:variant>
      <vt:variant>
        <vt:i4>31</vt:i4>
      </vt:variant>
    </vt:vector>
  </HeadingPairs>
  <TitlesOfParts>
    <vt:vector size="42" baseType="lpstr">
      <vt:lpstr>Motyw pakietu Office</vt:lpstr>
      <vt:lpstr>2_Motyw pakietu Office</vt:lpstr>
      <vt:lpstr>7_Motyw pakietu Office</vt:lpstr>
      <vt:lpstr>1_Motyw pakietu Office</vt:lpstr>
      <vt:lpstr>4_Motyw pakietu Office</vt:lpstr>
      <vt:lpstr>5_Motyw pakietu Office</vt:lpstr>
      <vt:lpstr>6_Motyw pakietu Office</vt:lpstr>
      <vt:lpstr>8_Motyw pakietu Office</vt:lpstr>
      <vt:lpstr>Worksheet</vt:lpstr>
      <vt:lpstr>Chart</vt:lpstr>
      <vt:lpstr>CorelDRAW</vt:lpstr>
      <vt:lpstr>Prezentacja programu PowerPoint</vt:lpstr>
      <vt:lpstr> AGENDA: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Podsumowanie  wypadków   1. półrocze FY 18</vt:lpstr>
      <vt:lpstr>Prezentacja programu PowerPoint</vt:lpstr>
      <vt:lpstr>VIPs Team (MC) Reprezentanci: Andrzej Kindra, Krzysztof Bulik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p.podwinski</dc:creator>
  <cp:lastModifiedBy>Magdalena Czykirska</cp:lastModifiedBy>
  <cp:revision>1025</cp:revision>
  <cp:lastPrinted>2016-12-19T08:39:02Z</cp:lastPrinted>
  <dcterms:created xsi:type="dcterms:W3CDTF">2014-06-13T06:25:14Z</dcterms:created>
  <dcterms:modified xsi:type="dcterms:W3CDTF">2018-10-22T12:19:26Z</dcterms:modified>
</cp:coreProperties>
</file>